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4"/>
  </p:notesMasterIdLst>
  <p:handoutMasterIdLst>
    <p:handoutMasterId r:id="rId75"/>
  </p:handoutMasterIdLst>
  <p:sldIdLst>
    <p:sldId id="1719" r:id="rId5"/>
    <p:sldId id="1720" r:id="rId6"/>
    <p:sldId id="1788" r:id="rId7"/>
    <p:sldId id="1885" r:id="rId8"/>
    <p:sldId id="1790" r:id="rId9"/>
    <p:sldId id="1792" r:id="rId10"/>
    <p:sldId id="1793" r:id="rId11"/>
    <p:sldId id="1842" r:id="rId12"/>
    <p:sldId id="1843" r:id="rId13"/>
    <p:sldId id="1891" r:id="rId14"/>
    <p:sldId id="1861" r:id="rId15"/>
    <p:sldId id="1867" r:id="rId16"/>
    <p:sldId id="1864" r:id="rId17"/>
    <p:sldId id="1866" r:id="rId18"/>
    <p:sldId id="1868" r:id="rId19"/>
    <p:sldId id="1904" r:id="rId20"/>
    <p:sldId id="1892" r:id="rId21"/>
    <p:sldId id="1850" r:id="rId22"/>
    <p:sldId id="1845" r:id="rId23"/>
    <p:sldId id="1846" r:id="rId24"/>
    <p:sldId id="1847" r:id="rId25"/>
    <p:sldId id="1848" r:id="rId26"/>
    <p:sldId id="1806" r:id="rId27"/>
    <p:sldId id="1807" r:id="rId28"/>
    <p:sldId id="1808" r:id="rId29"/>
    <p:sldId id="1809" r:id="rId30"/>
    <p:sldId id="1893" r:id="rId31"/>
    <p:sldId id="1881" r:id="rId32"/>
    <p:sldId id="1871" r:id="rId33"/>
    <p:sldId id="1872" r:id="rId34"/>
    <p:sldId id="1873" r:id="rId35"/>
    <p:sldId id="1874" r:id="rId36"/>
    <p:sldId id="1875" r:id="rId37"/>
    <p:sldId id="1876" r:id="rId38"/>
    <p:sldId id="1878" r:id="rId39"/>
    <p:sldId id="1877" r:id="rId40"/>
    <p:sldId id="1879" r:id="rId41"/>
    <p:sldId id="1880" r:id="rId42"/>
    <p:sldId id="1882" r:id="rId43"/>
    <p:sldId id="1897" r:id="rId44"/>
    <p:sldId id="1894" r:id="rId45"/>
    <p:sldId id="1820" r:id="rId46"/>
    <p:sldId id="1817" r:id="rId47"/>
    <p:sldId id="1818" r:id="rId48"/>
    <p:sldId id="1821" r:id="rId49"/>
    <p:sldId id="1827" r:id="rId50"/>
    <p:sldId id="1898" r:id="rId51"/>
    <p:sldId id="1828" r:id="rId52"/>
    <p:sldId id="1899" r:id="rId53"/>
    <p:sldId id="1900" r:id="rId54"/>
    <p:sldId id="1901" r:id="rId55"/>
    <p:sldId id="1902" r:id="rId56"/>
    <p:sldId id="1903" r:id="rId57"/>
    <p:sldId id="1895" r:id="rId58"/>
    <p:sldId id="1831" r:id="rId59"/>
    <p:sldId id="1832" r:id="rId60"/>
    <p:sldId id="1838" r:id="rId61"/>
    <p:sldId id="1839" r:id="rId62"/>
    <p:sldId id="1905" r:id="rId63"/>
    <p:sldId id="1833" r:id="rId64"/>
    <p:sldId id="1834" r:id="rId65"/>
    <p:sldId id="1835" r:id="rId66"/>
    <p:sldId id="1906" r:id="rId67"/>
    <p:sldId id="1908" r:id="rId68"/>
    <p:sldId id="1907" r:id="rId69"/>
    <p:sldId id="1909" r:id="rId70"/>
    <p:sldId id="1910" r:id="rId71"/>
    <p:sldId id="1896" r:id="rId72"/>
    <p:sldId id="1787" r:id="rId7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siness Application Summit Template" id="{A073DAE3-B461-442F-A3D3-6642BD875E45}">
          <p14:sldIdLst>
            <p14:sldId id="1719"/>
            <p14:sldId id="1720"/>
          </p14:sldIdLst>
        </p14:section>
        <p14:section name="Presentation" id="{1D22429E-C767-4F70-9CEF-C347636B4391}">
          <p14:sldIdLst>
            <p14:sldId id="1788"/>
            <p14:sldId id="1885"/>
            <p14:sldId id="1790"/>
            <p14:sldId id="1792"/>
            <p14:sldId id="1793"/>
            <p14:sldId id="1842"/>
            <p14:sldId id="1843"/>
            <p14:sldId id="1891"/>
            <p14:sldId id="1861"/>
            <p14:sldId id="1867"/>
            <p14:sldId id="1864"/>
            <p14:sldId id="1866"/>
            <p14:sldId id="1868"/>
            <p14:sldId id="1904"/>
            <p14:sldId id="1892"/>
            <p14:sldId id="1850"/>
            <p14:sldId id="1845"/>
            <p14:sldId id="1846"/>
            <p14:sldId id="1847"/>
            <p14:sldId id="1848"/>
            <p14:sldId id="1806"/>
            <p14:sldId id="1807"/>
            <p14:sldId id="1808"/>
            <p14:sldId id="1809"/>
            <p14:sldId id="1893"/>
            <p14:sldId id="1881"/>
            <p14:sldId id="1871"/>
            <p14:sldId id="1872"/>
            <p14:sldId id="1873"/>
            <p14:sldId id="1874"/>
            <p14:sldId id="1875"/>
            <p14:sldId id="1876"/>
            <p14:sldId id="1878"/>
            <p14:sldId id="1877"/>
            <p14:sldId id="1879"/>
            <p14:sldId id="1880"/>
            <p14:sldId id="1882"/>
            <p14:sldId id="1897"/>
            <p14:sldId id="1894"/>
            <p14:sldId id="1820"/>
            <p14:sldId id="1817"/>
            <p14:sldId id="1818"/>
            <p14:sldId id="1821"/>
            <p14:sldId id="1827"/>
            <p14:sldId id="1898"/>
            <p14:sldId id="1828"/>
            <p14:sldId id="1899"/>
            <p14:sldId id="1900"/>
            <p14:sldId id="1901"/>
            <p14:sldId id="1902"/>
            <p14:sldId id="1903"/>
            <p14:sldId id="1895"/>
            <p14:sldId id="1831"/>
            <p14:sldId id="1832"/>
            <p14:sldId id="1838"/>
            <p14:sldId id="1839"/>
            <p14:sldId id="1905"/>
            <p14:sldId id="1833"/>
            <p14:sldId id="1834"/>
            <p14:sldId id="1835"/>
            <p14:sldId id="1906"/>
            <p14:sldId id="1908"/>
            <p14:sldId id="1907"/>
            <p14:sldId id="1909"/>
            <p14:sldId id="1910"/>
            <p14:sldId id="1896"/>
            <p14:sldId id="17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Mitchell Derrey" initials="MD" lastIdx="5"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06C00"/>
    <a:srgbClr val="003300"/>
    <a:srgbClr val="0000FF"/>
    <a:srgbClr val="FFEDB3"/>
    <a:srgbClr val="006600"/>
    <a:srgbClr val="660066"/>
    <a:srgbClr val="FFFF00"/>
    <a:srgbClr val="00808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2073" autoAdjust="0"/>
  </p:normalViewPr>
  <p:slideViewPr>
    <p:cSldViewPr snapToGrid="0">
      <p:cViewPr varScale="1">
        <p:scale>
          <a:sx n="83" d="100"/>
          <a:sy n="83" d="100"/>
        </p:scale>
        <p:origin x="61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7/24/2018 9:57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7/24/2018 9:57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7/24/2018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7/24/2018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normAutofit fontScale="92500"/>
          </a:bodyPr>
          <a:lstStyle/>
          <a:p>
            <a:r>
              <a:rPr lang="en-US" sz="2400" dirty="0"/>
              <a:t>You can think of the Power BI service as the heart and sole of the </a:t>
            </a:r>
            <a:r>
              <a:rPr lang="en-US" sz="2000" dirty="0"/>
              <a:t>Power BI platform. Subscribed</a:t>
            </a:r>
            <a:r>
              <a:rPr lang="en-US" sz="2000" baseline="0" dirty="0"/>
              <a:t> users</a:t>
            </a:r>
            <a:r>
              <a:rPr lang="en-US" sz="2000" dirty="0"/>
              <a:t> access the</a:t>
            </a:r>
            <a:r>
              <a:rPr lang="en-US" sz="2000" baseline="0" dirty="0"/>
              <a:t> Power BI service using any modern browser </a:t>
            </a:r>
            <a:r>
              <a:rPr lang="en-US" sz="2000" dirty="0"/>
              <a:t>through its primary URL which is </a:t>
            </a:r>
            <a:r>
              <a:rPr lang="en-US" sz="2000" dirty="0">
                <a:hlinkClick r:id="rId3"/>
              </a:rPr>
              <a:t>https://app.powerbi.com</a:t>
            </a:r>
            <a:r>
              <a:rPr lang="en-US" sz="2000" dirty="0"/>
              <a:t>. Once a user</a:t>
            </a:r>
            <a:r>
              <a:rPr lang="en-US" sz="2000" baseline="0" dirty="0"/>
              <a:t> has been authenticated against the common endpoint of </a:t>
            </a:r>
            <a:r>
              <a:rPr lang="en-US" sz="2000" dirty="0">
                <a:hlinkClick r:id="rId3"/>
              </a:rPr>
              <a:t>https://app.powerbi.com</a:t>
            </a:r>
            <a:r>
              <a:rPr lang="en-US" sz="2000" dirty="0"/>
              <a:t>, the users is then connected to the Azure data center which</a:t>
            </a:r>
            <a:r>
              <a:rPr lang="en-US" sz="2000" baseline="0" dirty="0"/>
              <a:t> hosts the user’s Power BI workspaces. </a:t>
            </a:r>
            <a:endParaRPr lang="en-US" sz="2000" dirty="0"/>
          </a:p>
          <a:p>
            <a:endParaRPr lang="en-US" sz="2000" dirty="0"/>
          </a:p>
          <a:p>
            <a:r>
              <a:rPr lang="en-US" sz="2000" dirty="0"/>
              <a:t>Using the browser, a Power BI</a:t>
            </a:r>
            <a:r>
              <a:rPr lang="en-US" sz="2000" baseline="0" dirty="0"/>
              <a:t> subscriber can view dashboard and interactive reports. The browser-based experience of the Power BI service also provides </a:t>
            </a:r>
            <a:r>
              <a:rPr lang="en-US" sz="2000" dirty="0"/>
              <a:t>support to import datasets and to create reports and dashboards.</a:t>
            </a:r>
          </a:p>
          <a:p>
            <a:endParaRPr lang="en-US" dirty="0"/>
          </a:p>
        </p:txBody>
      </p:sp>
    </p:spTree>
    <p:extLst>
      <p:ext uri="{BB962C8B-B14F-4D97-AF65-F5344CB8AC3E}">
        <p14:creationId xmlns:p14="http://schemas.microsoft.com/office/powerpoint/2010/main" val="283343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150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767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 can think of a workspace as a container that</a:t>
            </a:r>
            <a:r>
              <a:rPr lang="en-US" baseline="0" dirty="0"/>
              <a:t> holds three different kinds of assets; dashboards, reports and datasets. Every dashboard, report and dataset created in Power BI must be created within the scope of a specific workspace. A </a:t>
            </a:r>
            <a:r>
              <a:rPr lang="en-US" dirty="0"/>
              <a:t>workspace also provides a user context because the current</a:t>
            </a:r>
            <a:r>
              <a:rPr lang="en-US" baseline="0" dirty="0"/>
              <a:t> workspace </a:t>
            </a:r>
            <a:r>
              <a:rPr lang="en-US" dirty="0"/>
              <a:t>always determines</a:t>
            </a:r>
            <a:r>
              <a:rPr lang="en-US" baseline="0" dirty="0"/>
              <a:t> which set of dashboards, reports and datasets are visible to the user.</a:t>
            </a:r>
          </a:p>
          <a:p>
            <a:endParaRPr lang="en-US" baseline="0" dirty="0"/>
          </a:p>
          <a:p>
            <a:r>
              <a:rPr lang="en-US" dirty="0"/>
              <a:t>Every Power BI subscriber has a personal</a:t>
            </a:r>
            <a:r>
              <a:rPr lang="en-US" baseline="0" dirty="0"/>
              <a:t> workspace which is named </a:t>
            </a:r>
            <a:r>
              <a:rPr lang="en-US" b="1" baseline="0" dirty="0"/>
              <a:t>My Workspace</a:t>
            </a:r>
            <a:r>
              <a:rPr lang="en-US" baseline="0" dirty="0"/>
              <a:t>. An organization can also create group workspaces which make it possible to achieve team-based authoring and staged deployment of custom solutions. The course will go into greater detail on working with group workspaces later in module 7 when discussing how to deploy dashboards.</a:t>
            </a:r>
            <a:endParaRPr lang="en-US" dirty="0"/>
          </a:p>
          <a:p>
            <a:endParaRPr lang="en-US" dirty="0"/>
          </a:p>
          <a:p>
            <a:r>
              <a:rPr lang="en-US" dirty="0"/>
              <a:t>A dashboard</a:t>
            </a:r>
            <a:r>
              <a:rPr lang="en-US" baseline="0" dirty="0"/>
              <a:t> typically serves as the top-level entry point into a custom data analytics solution. </a:t>
            </a:r>
            <a:r>
              <a:rPr lang="en-US" dirty="0"/>
              <a:t>In Power BI, a dashboard</a:t>
            </a:r>
            <a:r>
              <a:rPr lang="en-US" baseline="0" dirty="0"/>
              <a:t> is created as a consolidated view on top of </a:t>
            </a:r>
            <a:r>
              <a:rPr lang="en-US" dirty="0"/>
              <a:t>reports and datasets. Dashboard</a:t>
            </a:r>
            <a:r>
              <a:rPr lang="en-US" baseline="0" dirty="0"/>
              <a:t> are also important to Power BI mobile users because there display is often optimized for mobiles devices such as iPhones, Android phones and Windows 10 phone.</a:t>
            </a:r>
          </a:p>
          <a:p>
            <a:endParaRPr lang="en-US" baseline="0" dirty="0"/>
          </a:p>
          <a:p>
            <a:r>
              <a:rPr lang="en-US" baseline="0" dirty="0"/>
              <a:t>A report is a collection of pages that is associated with exactly one underlying dataset. Each page in a report serves as a canvas on which you can add tables, matrices and other types of visualizations. While dashboards are designed to provide a high-level overview, reports are the opposite because they are used to drill down into the lower-level details. Reports also provide much more </a:t>
            </a:r>
            <a:r>
              <a:rPr lang="en-US" dirty="0"/>
              <a:t>interactive filtering control for custom solutions in which the user</a:t>
            </a:r>
            <a:r>
              <a:rPr lang="en-US" baseline="0" dirty="0"/>
              <a:t> must be given the ability to drill down into further levels of detail.</a:t>
            </a:r>
          </a:p>
          <a:p>
            <a:endParaRPr lang="en-US" dirty="0"/>
          </a:p>
          <a:p>
            <a:r>
              <a:rPr lang="en-US" dirty="0"/>
              <a:t>A dataset is a collection of one of more tables that defines a data model. A simple</a:t>
            </a:r>
            <a:r>
              <a:rPr lang="en-US" baseline="0" dirty="0"/>
              <a:t> dataset can contain a single table with three columns and ten rows. However, a dataset often contains multiple tables which has relationships between them. In the upcoming lab exercises in this course, you will design a dataset using all the different query and data modeling features of Power BI Desktop.</a:t>
            </a:r>
            <a:endParaRPr lang="en-US" dirty="0"/>
          </a:p>
        </p:txBody>
      </p:sp>
    </p:spTree>
    <p:extLst>
      <p:ext uri="{BB962C8B-B14F-4D97-AF65-F5344CB8AC3E}">
        <p14:creationId xmlns:p14="http://schemas.microsoft.com/office/powerpoint/2010/main" val="194124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Desktop doesn’t do everything. Instead, it focuses on the first four phases of creating a custom BI solution.</a:t>
            </a:r>
          </a:p>
          <a:p>
            <a:endParaRPr lang="en-US" baseline="0" dirty="0"/>
          </a:p>
          <a:p>
            <a:pPr lvl="0"/>
            <a:r>
              <a:rPr lang="en-US" dirty="0"/>
              <a:t>When you begin</a:t>
            </a:r>
            <a:r>
              <a:rPr lang="en-US" baseline="0" dirty="0"/>
              <a:t> a project in the data discovery phase, Power BI Desktop is an excellent tool to begin inspecting different forms of data and to assess how useable and useful that data might be to the project. Once you have determined what data you need to work with, the powerful and easy-to-use query features of Power BI Desktop will take you through the ETL phase. Power BI Desktop also provides a rich set of features for modeling data and designing reports.</a:t>
            </a:r>
          </a:p>
          <a:p>
            <a:pPr lvl="0"/>
            <a:endParaRPr lang="en-US" baseline="0" dirty="0"/>
          </a:p>
          <a:p>
            <a:pPr lvl="0"/>
            <a:r>
              <a:rPr lang="en-US" baseline="0" dirty="0"/>
              <a:t>Currently, Power BI Desktop provides no support for designing dashboards. Once you have designed a data model and a report in a local Power BI Desktop project and then you have published the project to the Power BI service, you will use a browser to complete the final steps of designing a dashboard and deploying all your work using dashboard sharing or an organizational content pack.</a:t>
            </a:r>
            <a:endParaRPr lang="en-US" dirty="0"/>
          </a:p>
        </p:txBody>
      </p:sp>
    </p:spTree>
    <p:extLst>
      <p:ext uri="{BB962C8B-B14F-4D97-AF65-F5344CB8AC3E}">
        <p14:creationId xmlns:p14="http://schemas.microsoft.com/office/powerpoint/2010/main" val="145178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Power BI Desktop projects are</a:t>
            </a:r>
            <a:r>
              <a:rPr lang="en-US" baseline="0" dirty="0"/>
              <a:t> </a:t>
            </a:r>
            <a:r>
              <a:rPr lang="en-US" dirty="0"/>
              <a:t>saved, loaded and published using PBIX files. A PBIX file is a ZIP</a:t>
            </a:r>
            <a:r>
              <a:rPr lang="en-US" baseline="0" dirty="0"/>
              <a:t> archive created using the Open Packaging Convention </a:t>
            </a:r>
            <a:r>
              <a:rPr lang="en-US" dirty="0"/>
              <a:t>format just like </a:t>
            </a:r>
            <a:r>
              <a:rPr lang="en-US" baseline="0" dirty="0"/>
              <a:t>common Office documents such as DOCX files and XLSX files. The files for datasets that are stored inside and loaded from a PBIX file are managed internally by Power BI Desktop using Microsoft’s </a:t>
            </a:r>
            <a:r>
              <a:rPr lang="en-US" baseline="0" dirty="0" err="1"/>
              <a:t>xVelocity</a:t>
            </a:r>
            <a:r>
              <a:rPr lang="en-US" baseline="0" dirty="0"/>
              <a:t> Tabular database engine.</a:t>
            </a:r>
          </a:p>
          <a:p>
            <a:endParaRPr lang="en-US" baseline="0" dirty="0"/>
          </a:p>
          <a:p>
            <a:r>
              <a:rPr lang="en-US" baseline="0" dirty="0"/>
              <a:t>Each project created using Power BI Desktop is stored as a single PBIX file. Just about everything you create and configure when using Power BI Desktop is stored inside the PBIX file for one specific project. A PBIX file stores </a:t>
            </a:r>
            <a:r>
              <a:rPr lang="en-US" dirty="0"/>
              <a:t>data source definitions</a:t>
            </a:r>
            <a:r>
              <a:rPr lang="en-US" baseline="0" dirty="0"/>
              <a:t> and </a:t>
            </a:r>
            <a:r>
              <a:rPr lang="en-US" dirty="0"/>
              <a:t>query definitions as well as tables of data which are populated and refreshed when queries are executed. A PBIX files also includes all the work you have</a:t>
            </a:r>
            <a:r>
              <a:rPr lang="en-US" baseline="0" dirty="0"/>
              <a:t> done with </a:t>
            </a:r>
            <a:r>
              <a:rPr lang="en-US" dirty="0"/>
              <a:t>data modeling and report design.</a:t>
            </a:r>
          </a:p>
          <a:p>
            <a:endParaRPr lang="en-US" dirty="0"/>
          </a:p>
          <a:p>
            <a:r>
              <a:rPr lang="en-US" dirty="0"/>
              <a:t>From a project</a:t>
            </a:r>
            <a:r>
              <a:rPr lang="en-US" baseline="0" dirty="0"/>
              <a:t> management perspective, it’s important to understand that a PBIX file represents a single project which contains exactly one dataset and exactly one report. You cannot add a second report to a Power BI Desktop project. However, you can add as many pages as you would like to a project’s one and only report.</a:t>
            </a:r>
          </a:p>
          <a:p>
            <a:endParaRPr lang="en-US" baseline="0" dirty="0"/>
          </a:p>
          <a:p>
            <a:r>
              <a:rPr lang="en-US" baseline="0" dirty="0"/>
              <a:t>You should take note that Power BI Desktop will never store data source credentials in a PBIX file. For example, PBIX files never contain the user name and password required to access a secured resource such as a Online service or an on-premises SQL server database. Instead, Power BI Desktop provides the convenience of storing data source credentials in a local cache so you are not required to continually log into the same data source when working with Power BI Desktop. But these credentials are never published along with a PBIX file. After you publish a Power BI Desktop project by uploading its PBIX file, you will be required to configure data source credentials separately using the browser or by using some other automated technique.</a:t>
            </a:r>
          </a:p>
          <a:p>
            <a:endParaRPr lang="en-US" baseline="0" dirty="0"/>
          </a:p>
          <a:p>
            <a:endParaRPr lang="en-US" baseline="0" dirty="0"/>
          </a:p>
        </p:txBody>
      </p:sp>
    </p:spTree>
    <p:extLst>
      <p:ext uri="{BB962C8B-B14F-4D97-AF65-F5344CB8AC3E}">
        <p14:creationId xmlns:p14="http://schemas.microsoft.com/office/powerpoint/2010/main" val="2236798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7/24/2018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94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6" y="3105657"/>
            <a:ext cx="623887" cy="6880806"/>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1" y="536713"/>
            <a:ext cx="1687791" cy="61437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AA9A598A-021F-4DC3-870F-A92052CD1778}"/>
              </a:ext>
            </a:extLst>
          </p:cNvPr>
          <p:cNvSpPr txBox="1"/>
          <p:nvPr userDrawn="1"/>
        </p:nvSpPr>
        <p:spPr>
          <a:xfrm>
            <a:off x="591567" y="2435664"/>
            <a:ext cx="4174108" cy="1107996"/>
          </a:xfrm>
          <a:prstGeom prst="rect">
            <a:avLst/>
          </a:prstGeom>
          <a:noFill/>
        </p:spPr>
        <p:txBody>
          <a:bodyPr wrap="square" lIns="0" tIns="0" rIns="0" bIns="0" rtlCol="0">
            <a:spAutoFit/>
          </a:bodyPr>
          <a:lstStyle/>
          <a:p>
            <a:pPr algn="l"/>
            <a:r>
              <a:rPr lang="en-US" sz="3600" dirty="0">
                <a:latin typeface="+mj-lt"/>
              </a:rPr>
              <a:t>Microsoft Business Application Summit</a:t>
            </a:r>
            <a:endParaRPr lang="en-US" sz="36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6D09D0DB-93AA-4AB3-9E83-3FF45384D804}"/>
              </a:ext>
            </a:extLst>
          </p:cNvPr>
          <p:cNvSpPr txBox="1"/>
          <p:nvPr userDrawn="1"/>
        </p:nvSpPr>
        <p:spPr>
          <a:xfrm>
            <a:off x="591567" y="3971925"/>
            <a:ext cx="29231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July 22–24, 2018</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Seattle, WA</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3024980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76200"/>
            <a:ext cx="11480800" cy="553998"/>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508000" y="1447800"/>
            <a:ext cx="11176000"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922480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12192000" cy="6858001"/>
          </a:xfrm>
          <a:prstGeom prst="rect">
            <a:avLst/>
          </a:prstGeom>
        </p:spPr>
      </p:pic>
      <p:grpSp>
        <p:nvGrpSpPr>
          <p:cNvPr id="12" name="Group 11"/>
          <p:cNvGrpSpPr/>
          <p:nvPr userDrawn="1"/>
        </p:nvGrpSpPr>
        <p:grpSpPr bwMode="invGray">
          <a:xfrm>
            <a:off x="9550400" y="457200"/>
            <a:ext cx="28448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203200" y="4495800"/>
            <a:ext cx="9042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itle 1"/>
          <p:cNvSpPr>
            <a:spLocks noGrp="1"/>
          </p:cNvSpPr>
          <p:nvPr>
            <p:ph type="title" hasCustomPrompt="1"/>
          </p:nvPr>
        </p:nvSpPr>
        <p:spPr bwMode="invGray">
          <a:xfrm>
            <a:off x="203200" y="4572000"/>
            <a:ext cx="8432800" cy="553998"/>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181433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333995" y="0"/>
            <a:ext cx="6858005"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634345"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634345"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1842387" y="326312"/>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333997" y="0"/>
            <a:ext cx="6880807" cy="6858003"/>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15364"/>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10" r:id="rId2"/>
    <p:sldLayoutId id="2147484240" r:id="rId3"/>
    <p:sldLayoutId id="2147484241" r:id="rId4"/>
    <p:sldLayoutId id="2147484474" r:id="rId5"/>
    <p:sldLayoutId id="2147484245" r:id="rId6"/>
    <p:sldLayoutId id="2147484247" r:id="rId7"/>
    <p:sldLayoutId id="2147484639" r:id="rId8"/>
    <p:sldLayoutId id="2147484603" r:id="rId9"/>
    <p:sldLayoutId id="2147484645" r:id="rId10"/>
    <p:sldLayoutId id="2147484646" r:id="rId11"/>
    <p:sldLayoutId id="2147484647" r:id="rId12"/>
    <p:sldLayoutId id="2147484256" r:id="rId13"/>
    <p:sldLayoutId id="2147484585" r:id="rId14"/>
    <p:sldLayoutId id="2147484299" r:id="rId15"/>
    <p:sldLayoutId id="2147484263" r:id="rId16"/>
    <p:sldLayoutId id="2147484652" r:id="rId17"/>
    <p:sldLayoutId id="2147484653" r:id="rId18"/>
    <p:sldLayoutId id="2147484654"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pp.powerbi.com/embedsetu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CriticalPathTraining/PowerBiEmbedd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PowerBI-JavaScript/wiki" TargetMode="External"/><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CriticalPathTraining/PowerBiEmbeddedScratchpad"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84200" y="1215364"/>
            <a:ext cx="11018520" cy="3016210"/>
          </a:xfrm>
        </p:spPr>
        <p:txBody>
          <a:bodyPr/>
          <a:lstStyle/>
          <a:p>
            <a:pPr marL="346075" indent="-346075"/>
            <a:r>
              <a:rPr lang="en-US" dirty="0"/>
              <a:t>Power BI Embedding Fundamentals</a:t>
            </a:r>
          </a:p>
          <a:p>
            <a:pPr marL="346075" indent="-346075">
              <a:buFont typeface="Wingdings" panose="05000000000000000000" pitchFamily="2" charset="2"/>
              <a:buChar char="Ø"/>
            </a:pPr>
            <a:r>
              <a:rPr lang="en-US" b="1" dirty="0">
                <a:solidFill>
                  <a:srgbClr val="002060"/>
                </a:solidFill>
              </a:rPr>
              <a:t>Managing Content using App Workspaces</a:t>
            </a:r>
          </a:p>
          <a:p>
            <a:pPr marL="346075" indent="-346075"/>
            <a:r>
              <a:rPr lang="en-US" dirty="0"/>
              <a:t>Understanding Dedicated Capacities</a:t>
            </a:r>
          </a:p>
          <a:p>
            <a:pPr marL="346075" indent="-346075"/>
            <a:r>
              <a:rPr lang="en-US" dirty="0"/>
              <a:t>Using the Onboarding Experience Tool</a:t>
            </a:r>
          </a:p>
          <a:p>
            <a:pPr marL="346075" indent="-346075"/>
            <a:r>
              <a:rPr lang="en-US" dirty="0"/>
              <a:t>Programming with Power BI Service API</a:t>
            </a:r>
          </a:p>
          <a:p>
            <a:pPr marL="346075" indent="-346075"/>
            <a:r>
              <a:rPr lang="en-US" dirty="0"/>
              <a:t>Embedding with the Power BI JavaScript API</a:t>
            </a:r>
          </a:p>
        </p:txBody>
      </p:sp>
    </p:spTree>
    <p:extLst>
      <p:ext uri="{BB962C8B-B14F-4D97-AF65-F5344CB8AC3E}">
        <p14:creationId xmlns:p14="http://schemas.microsoft.com/office/powerpoint/2010/main" val="35038739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Solution Deployment using App Workspaces</a:t>
            </a:r>
            <a:endParaRPr lang="en-US" dirty="0"/>
          </a:p>
        </p:txBody>
      </p:sp>
      <p:sp>
        <p:nvSpPr>
          <p:cNvPr id="3" name="Content Placeholder 2"/>
          <p:cNvSpPr>
            <a:spLocks noGrp="1"/>
          </p:cNvSpPr>
          <p:nvPr>
            <p:ph type="body" sz="quarter" idx="10"/>
          </p:nvPr>
        </p:nvSpPr>
        <p:spPr>
          <a:xfrm>
            <a:off x="584200" y="1215364"/>
            <a:ext cx="11018520" cy="1908215"/>
          </a:xfrm>
        </p:spPr>
        <p:txBody>
          <a:bodyPr/>
          <a:lstStyle/>
          <a:p>
            <a:r>
              <a:rPr lang="en-US" dirty="0"/>
              <a:t>App workspaces used to deploy custom solutions</a:t>
            </a:r>
          </a:p>
          <a:p>
            <a:pPr lvl="1"/>
            <a:r>
              <a:rPr lang="en-US" dirty="0"/>
              <a:t>App workspaces required for team-based development</a:t>
            </a:r>
          </a:p>
          <a:p>
            <a:pPr lvl="1"/>
            <a:r>
              <a:rPr lang="en-US" dirty="0"/>
              <a:t>App workspace can be secured using private membership</a:t>
            </a:r>
          </a:p>
          <a:p>
            <a:pPr lvl="1"/>
            <a:r>
              <a:rPr lang="en-US" dirty="0"/>
              <a:t>App workspace used to publish apps for licensed users</a:t>
            </a:r>
          </a:p>
          <a:p>
            <a:pPr lvl="1"/>
            <a:r>
              <a:rPr lang="en-US" dirty="0"/>
              <a:t>App workspace used to build Power BI embedding solutions</a:t>
            </a:r>
          </a:p>
        </p:txBody>
      </p:sp>
      <p:pic>
        <p:nvPicPr>
          <p:cNvPr id="4" name="Picture 3"/>
          <p:cNvPicPr/>
          <p:nvPr/>
        </p:nvPicPr>
        <p:blipFill rotWithShape="1">
          <a:blip r:embed="rId2">
            <a:extLst>
              <a:ext uri="{28A0092B-C50C-407E-A947-70E740481C1C}">
                <a14:useLocalDpi xmlns:a14="http://schemas.microsoft.com/office/drawing/2010/main" val="0"/>
              </a:ext>
            </a:extLst>
          </a:blip>
          <a:srcRect t="39329"/>
          <a:stretch/>
        </p:blipFill>
        <p:spPr bwMode="auto">
          <a:xfrm>
            <a:off x="1070954" y="3327745"/>
            <a:ext cx="5834235" cy="3165663"/>
          </a:xfrm>
          <a:prstGeom prst="rect">
            <a:avLst/>
          </a:prstGeom>
          <a:noFill/>
          <a:ln w="28575" cap="flat" cmpd="sng" algn="ctr">
            <a:solidFill>
              <a:schemeClr val="tx1">
                <a:lumMod val="90000"/>
                <a:lumOff val="10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1881" y="1858789"/>
            <a:ext cx="3494495" cy="4634619"/>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72484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Content to a Power BI App Workspace</a:t>
            </a:r>
            <a:endParaRPr lang="en-US" dirty="0"/>
          </a:p>
        </p:txBody>
      </p:sp>
      <p:sp>
        <p:nvSpPr>
          <p:cNvPr id="3" name="Content Placeholder 2"/>
          <p:cNvSpPr>
            <a:spLocks noGrp="1"/>
          </p:cNvSpPr>
          <p:nvPr>
            <p:ph type="body" sz="quarter" idx="10"/>
          </p:nvPr>
        </p:nvSpPr>
        <p:spPr>
          <a:xfrm>
            <a:off x="3431968" y="1215364"/>
            <a:ext cx="8170751" cy="4789003"/>
          </a:xfrm>
        </p:spPr>
        <p:txBody>
          <a:bodyPr/>
          <a:lstStyle/>
          <a:p>
            <a:r>
              <a:rPr lang="en-US" dirty="0"/>
              <a:t>Dashboard</a:t>
            </a:r>
          </a:p>
          <a:p>
            <a:pPr lvl="1"/>
            <a:r>
              <a:rPr lang="en-US" dirty="0"/>
              <a:t>Consolidated view of insights</a:t>
            </a:r>
          </a:p>
          <a:p>
            <a:pPr lvl="1"/>
            <a:r>
              <a:rPr lang="en-US" dirty="0"/>
              <a:t>Often used for navigation across reports</a:t>
            </a:r>
          </a:p>
          <a:p>
            <a:pPr lvl="1"/>
            <a:r>
              <a:rPr lang="en-US" dirty="0"/>
              <a:t>Automatically updates when viewing real-time datasets</a:t>
            </a:r>
          </a:p>
          <a:p>
            <a:pPr lvl="1"/>
            <a:r>
              <a:rPr lang="en-US" dirty="0"/>
              <a:t>No support for interactive filtering</a:t>
            </a:r>
          </a:p>
          <a:p>
            <a:r>
              <a:rPr lang="en-US" dirty="0"/>
              <a:t>Report</a:t>
            </a:r>
          </a:p>
          <a:p>
            <a:pPr lvl="1"/>
            <a:r>
              <a:rPr lang="en-US" dirty="0"/>
              <a:t>Collection of pages which contain visualizations</a:t>
            </a:r>
          </a:p>
          <a:p>
            <a:pPr lvl="1"/>
            <a:r>
              <a:rPr lang="en-US" dirty="0"/>
              <a:t>Provides user with interactive filtering</a:t>
            </a:r>
          </a:p>
          <a:p>
            <a:pPr lvl="1"/>
            <a:r>
              <a:rPr lang="en-US" dirty="0"/>
              <a:t>Supports bookmarks to enable rich story telling</a:t>
            </a:r>
          </a:p>
          <a:p>
            <a:r>
              <a:rPr lang="en-US" dirty="0"/>
              <a:t>Dataset</a:t>
            </a:r>
          </a:p>
          <a:p>
            <a:pPr lvl="1"/>
            <a:r>
              <a:rPr lang="en-US" dirty="0"/>
              <a:t>Data model containing one or more tables</a:t>
            </a:r>
          </a:p>
          <a:p>
            <a:pPr lvl="1"/>
            <a:r>
              <a:rPr lang="en-US" dirty="0"/>
              <a:t>Usually designed using Power BI Desktop</a:t>
            </a:r>
          </a:p>
        </p:txBody>
      </p:sp>
      <p:pic>
        <p:nvPicPr>
          <p:cNvPr id="5" name="Picture 4"/>
          <p:cNvPicPr>
            <a:picLocks noChangeAspect="1"/>
          </p:cNvPicPr>
          <p:nvPr/>
        </p:nvPicPr>
        <p:blipFill rotWithShape="1">
          <a:blip r:embed="rId3"/>
          <a:srcRect t="9518" r="82796" b="39718"/>
          <a:stretch/>
        </p:blipFill>
        <p:spPr>
          <a:xfrm>
            <a:off x="588263" y="1215364"/>
            <a:ext cx="2534947" cy="5069893"/>
          </a:xfrm>
          <a:prstGeom prst="rect">
            <a:avLst/>
          </a:prstGeom>
          <a:ln w="28575">
            <a:solidFill>
              <a:schemeClr val="tx1"/>
            </a:solidFill>
          </a:ln>
        </p:spPr>
      </p:pic>
    </p:spTree>
    <p:extLst>
      <p:ext uri="{BB962C8B-B14F-4D97-AF65-F5344CB8AC3E}">
        <p14:creationId xmlns:p14="http://schemas.microsoft.com/office/powerpoint/2010/main" val="3641174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77DAFD-26F5-4766-8EAD-47835AA8535D}"/>
              </a:ext>
            </a:extLst>
          </p:cNvPr>
          <p:cNvSpPr/>
          <p:nvPr/>
        </p:nvSpPr>
        <p:spPr bwMode="auto">
          <a:xfrm>
            <a:off x="1026160" y="3697077"/>
            <a:ext cx="9612284" cy="2111830"/>
          </a:xfrm>
          <a:prstGeom prst="rect">
            <a:avLst/>
          </a:prstGeom>
          <a:solidFill>
            <a:srgbClr val="FFFFCC"/>
          </a:solid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Content Management Tasks</a:t>
            </a:r>
          </a:p>
        </p:txBody>
      </p:sp>
      <p:sp>
        <p:nvSpPr>
          <p:cNvPr id="2" name="Title 1"/>
          <p:cNvSpPr>
            <a:spLocks noGrp="1"/>
          </p:cNvSpPr>
          <p:nvPr>
            <p:ph type="title"/>
          </p:nvPr>
        </p:nvSpPr>
        <p:spPr/>
        <p:txBody>
          <a:bodyPr/>
          <a:lstStyle/>
          <a:p>
            <a:r>
              <a:rPr lang="en-US" dirty="0"/>
              <a:t>Working with Power BI Desktop</a:t>
            </a:r>
          </a:p>
        </p:txBody>
      </p:sp>
      <p:sp>
        <p:nvSpPr>
          <p:cNvPr id="3" name="Content Placeholder 2"/>
          <p:cNvSpPr>
            <a:spLocks noGrp="1"/>
          </p:cNvSpPr>
          <p:nvPr>
            <p:ph type="body" sz="quarter" idx="10"/>
          </p:nvPr>
        </p:nvSpPr>
        <p:spPr>
          <a:xfrm>
            <a:off x="584200" y="1215364"/>
            <a:ext cx="11018520" cy="2277547"/>
          </a:xfrm>
        </p:spPr>
        <p:txBody>
          <a:bodyPr/>
          <a:lstStyle/>
          <a:p>
            <a:r>
              <a:rPr lang="en-US" dirty="0"/>
              <a:t>Power BI Desktop focuses on first four phases</a:t>
            </a:r>
          </a:p>
          <a:p>
            <a:pPr lvl="1"/>
            <a:r>
              <a:rPr lang="en-US" dirty="0"/>
              <a:t>Query features for Data Discovery and ETL</a:t>
            </a:r>
          </a:p>
          <a:p>
            <a:pPr lvl="1"/>
            <a:r>
              <a:rPr lang="en-US" dirty="0"/>
              <a:t>Data modeling features and DAX language for building data model</a:t>
            </a:r>
          </a:p>
          <a:p>
            <a:pPr lvl="1"/>
            <a:r>
              <a:rPr lang="en-US" dirty="0"/>
              <a:t>Report design features for building interactive report</a:t>
            </a:r>
          </a:p>
          <a:p>
            <a:pPr lvl="1"/>
            <a:r>
              <a:rPr lang="en-US" dirty="0"/>
              <a:t>No support for building dashboards</a:t>
            </a:r>
          </a:p>
          <a:p>
            <a:pPr lvl="1"/>
            <a:r>
              <a:rPr lang="en-US" dirty="0"/>
              <a:t>No support for packaging an entire solution</a:t>
            </a:r>
          </a:p>
        </p:txBody>
      </p:sp>
      <p:grpSp>
        <p:nvGrpSpPr>
          <p:cNvPr id="11" name="Group 10"/>
          <p:cNvGrpSpPr/>
          <p:nvPr/>
        </p:nvGrpSpPr>
        <p:grpSpPr>
          <a:xfrm>
            <a:off x="1188719" y="4259892"/>
            <a:ext cx="9218815" cy="1360820"/>
            <a:chOff x="511434" y="4014797"/>
            <a:chExt cx="8099166" cy="1371600"/>
          </a:xfrm>
        </p:grpSpPr>
        <p:sp>
          <p:nvSpPr>
            <p:cNvPr id="4" name="Rectangle 3"/>
            <p:cNvSpPr/>
            <p:nvPr/>
          </p:nvSpPr>
          <p:spPr>
            <a:xfrm>
              <a:off x="511434" y="4014797"/>
              <a:ext cx="5453810" cy="1371600"/>
            </a:xfrm>
            <a:prstGeom prst="rect">
              <a:avLst/>
            </a:prstGeom>
            <a:solidFill>
              <a:schemeClr val="accent4">
                <a:lumMod val="10000"/>
                <a:lumOff val="90000"/>
              </a:schemeClr>
            </a:solidFill>
            <a:ln w="6350">
              <a:solidFill>
                <a:schemeClr val="tx2">
                  <a:lumMod val="90000"/>
                  <a:lumOff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solidFill>
                    <a:schemeClr val="tx2"/>
                  </a:solidFill>
                </a:rPr>
                <a:t>Assistance from Power BI Desktop</a:t>
              </a:r>
            </a:p>
          </p:txBody>
        </p:sp>
        <p:sp>
          <p:nvSpPr>
            <p:cNvPr id="5" name="Rectangle 4"/>
            <p:cNvSpPr/>
            <p:nvPr/>
          </p:nvSpPr>
          <p:spPr>
            <a:xfrm>
              <a:off x="658305"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Discovery</a:t>
              </a:r>
            </a:p>
          </p:txBody>
        </p:sp>
        <p:sp>
          <p:nvSpPr>
            <p:cNvPr id="6" name="Rectangle 5"/>
            <p:cNvSpPr/>
            <p:nvPr/>
          </p:nvSpPr>
          <p:spPr>
            <a:xfrm>
              <a:off x="1981200"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ETL</a:t>
              </a:r>
              <a:endParaRPr lang="en-US" sz="1200" b="1" dirty="0"/>
            </a:p>
          </p:txBody>
        </p:sp>
        <p:sp>
          <p:nvSpPr>
            <p:cNvPr id="7" name="Rectangle 6"/>
            <p:cNvSpPr/>
            <p:nvPr/>
          </p:nvSpPr>
          <p:spPr>
            <a:xfrm>
              <a:off x="3318164"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Modeling</a:t>
              </a:r>
            </a:p>
          </p:txBody>
        </p:sp>
        <p:sp>
          <p:nvSpPr>
            <p:cNvPr id="8" name="Rectangle 7"/>
            <p:cNvSpPr/>
            <p:nvPr/>
          </p:nvSpPr>
          <p:spPr>
            <a:xfrm>
              <a:off x="4655128"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Create Reports</a:t>
              </a:r>
            </a:p>
          </p:txBody>
        </p:sp>
        <p:sp>
          <p:nvSpPr>
            <p:cNvPr id="9" name="Rectangle 8"/>
            <p:cNvSpPr/>
            <p:nvPr/>
          </p:nvSpPr>
          <p:spPr>
            <a:xfrm>
              <a:off x="6054436"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Create Dashboards</a:t>
              </a:r>
            </a:p>
          </p:txBody>
        </p:sp>
        <p:sp>
          <p:nvSpPr>
            <p:cNvPr id="10" name="Rectangle 9"/>
            <p:cNvSpPr/>
            <p:nvPr/>
          </p:nvSpPr>
          <p:spPr>
            <a:xfrm>
              <a:off x="7391400"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Manage App Workspaces</a:t>
              </a:r>
            </a:p>
          </p:txBody>
        </p:sp>
      </p:grpSp>
    </p:spTree>
    <p:extLst>
      <p:ext uri="{BB962C8B-B14F-4D97-AF65-F5344CB8AC3E}">
        <p14:creationId xmlns:p14="http://schemas.microsoft.com/office/powerpoint/2010/main" val="1992683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Desktop Projects and PBIX Files</a:t>
            </a:r>
          </a:p>
        </p:txBody>
      </p:sp>
      <p:sp>
        <p:nvSpPr>
          <p:cNvPr id="3" name="Content Placeholder 2"/>
          <p:cNvSpPr>
            <a:spLocks noGrp="1"/>
          </p:cNvSpPr>
          <p:nvPr>
            <p:ph type="body" sz="quarter" idx="10"/>
          </p:nvPr>
        </p:nvSpPr>
        <p:spPr>
          <a:xfrm>
            <a:off x="584200" y="1215364"/>
            <a:ext cx="11018520" cy="5379934"/>
          </a:xfrm>
        </p:spPr>
        <p:txBody>
          <a:bodyPr/>
          <a:lstStyle/>
          <a:p>
            <a:r>
              <a:rPr lang="en-US" dirty="0"/>
              <a:t>Power BI Desktop projects saved using PBIX files</a:t>
            </a:r>
          </a:p>
          <a:p>
            <a:pPr lvl="1"/>
            <a:r>
              <a:rPr lang="en-US" dirty="0"/>
              <a:t>PBIX file contains data source definitions</a:t>
            </a:r>
          </a:p>
          <a:p>
            <a:pPr lvl="1"/>
            <a:r>
              <a:rPr lang="en-US" dirty="0"/>
              <a:t>PBIX file contains query definitions</a:t>
            </a:r>
          </a:p>
          <a:p>
            <a:pPr lvl="1"/>
            <a:r>
              <a:rPr lang="en-US" dirty="0"/>
              <a:t>PBIX file contains data imported from queries</a:t>
            </a:r>
          </a:p>
          <a:p>
            <a:pPr lvl="1"/>
            <a:r>
              <a:rPr lang="en-US" dirty="0"/>
              <a:t>PBIX file contains exactly one data model definition</a:t>
            </a:r>
          </a:p>
          <a:p>
            <a:pPr lvl="1"/>
            <a:r>
              <a:rPr lang="en-US" dirty="0"/>
              <a:t>PBIX file contains exactly one report</a:t>
            </a:r>
          </a:p>
          <a:p>
            <a:pPr lvl="1"/>
            <a:r>
              <a:rPr lang="en-US" dirty="0"/>
              <a:t>PBIX file never contains data source credentials</a:t>
            </a:r>
          </a:p>
          <a:p>
            <a:pPr lvl="1"/>
            <a:endParaRPr lang="en-US" dirty="0"/>
          </a:p>
          <a:p>
            <a:pPr lvl="1"/>
            <a:endParaRPr lang="en-US" dirty="0"/>
          </a:p>
          <a:p>
            <a:pPr lvl="1"/>
            <a:endParaRPr lang="en-US" dirty="0"/>
          </a:p>
          <a:p>
            <a:pPr lvl="1"/>
            <a:endParaRPr lang="en-US" dirty="0"/>
          </a:p>
          <a:p>
            <a:pPr marL="228600" lvl="1" indent="0">
              <a:buNone/>
            </a:pPr>
            <a:endParaRPr lang="en-US" dirty="0"/>
          </a:p>
          <a:p>
            <a:r>
              <a:rPr lang="en-US" b="1" dirty="0">
                <a:solidFill>
                  <a:srgbClr val="990033"/>
                </a:solidFill>
              </a:rPr>
              <a:t>PBIX files can be tracked in source control </a:t>
            </a:r>
            <a:r>
              <a:rPr lang="en-US" sz="1800" dirty="0">
                <a:solidFill>
                  <a:schemeClr val="tx1">
                    <a:lumMod val="50000"/>
                    <a:lumOff val="50000"/>
                  </a:schemeClr>
                </a:solidFill>
              </a:rPr>
              <a:t>(e.g. github.com, TFS, etc.)</a:t>
            </a:r>
            <a:endParaRPr lang="en-US" dirty="0">
              <a:solidFill>
                <a:schemeClr val="tx1">
                  <a:lumMod val="50000"/>
                  <a:lumOff val="50000"/>
                </a:schemeClr>
              </a:solidFill>
            </a:endParaRPr>
          </a:p>
          <a:p>
            <a:pPr lvl="1"/>
            <a:r>
              <a:rPr lang="en-US" dirty="0"/>
              <a:t>Some Power BI resources </a:t>
            </a:r>
            <a:r>
              <a:rPr lang="en-US" dirty="0">
                <a:solidFill>
                  <a:schemeClr val="tx1">
                    <a:lumMod val="50000"/>
                    <a:lumOff val="50000"/>
                  </a:schemeClr>
                </a:solidFill>
              </a:rPr>
              <a:t>(e.g. Dashboard)</a:t>
            </a:r>
            <a:r>
              <a:rPr lang="en-US" dirty="0"/>
              <a:t> have no backing file support</a:t>
            </a:r>
          </a:p>
        </p:txBody>
      </p:sp>
      <p:grpSp>
        <p:nvGrpSpPr>
          <p:cNvPr id="8" name="Group 7">
            <a:extLst>
              <a:ext uri="{FF2B5EF4-FFF2-40B4-BE49-F238E27FC236}">
                <a16:creationId xmlns:a16="http://schemas.microsoft.com/office/drawing/2014/main" id="{6E78F684-2C49-42FF-BA84-54269F122DE2}"/>
              </a:ext>
            </a:extLst>
          </p:cNvPr>
          <p:cNvGrpSpPr/>
          <p:nvPr/>
        </p:nvGrpSpPr>
        <p:grpSpPr>
          <a:xfrm>
            <a:off x="1022329" y="4027384"/>
            <a:ext cx="7733744" cy="1482299"/>
            <a:chOff x="1052677" y="4076206"/>
            <a:chExt cx="7404004" cy="1419099"/>
          </a:xfrm>
        </p:grpSpPr>
        <p:pic>
          <p:nvPicPr>
            <p:cNvPr id="4" name="Picture 3"/>
            <p:cNvPicPr>
              <a:picLocks noChangeAspect="1"/>
            </p:cNvPicPr>
            <p:nvPr/>
          </p:nvPicPr>
          <p:blipFill>
            <a:blip r:embed="rId3"/>
            <a:stretch>
              <a:fillRect/>
            </a:stretch>
          </p:blipFill>
          <p:spPr>
            <a:xfrm>
              <a:off x="1052677" y="4076206"/>
              <a:ext cx="1129006" cy="1419099"/>
            </a:xfrm>
            <a:prstGeom prst="rect">
              <a:avLst/>
            </a:prstGeom>
            <a:ln>
              <a:solidFill>
                <a:schemeClr val="tx1">
                  <a:lumMod val="50000"/>
                  <a:lumOff val="50000"/>
                </a:schemeClr>
              </a:solidFill>
            </a:ln>
          </p:spPr>
        </p:pic>
        <p:pic>
          <p:nvPicPr>
            <p:cNvPr id="5" name="Picture 4"/>
            <p:cNvPicPr>
              <a:picLocks noChangeAspect="1"/>
            </p:cNvPicPr>
            <p:nvPr/>
          </p:nvPicPr>
          <p:blipFill>
            <a:blip r:embed="rId4"/>
            <a:stretch>
              <a:fillRect/>
            </a:stretch>
          </p:blipFill>
          <p:spPr>
            <a:xfrm>
              <a:off x="2352303" y="4076206"/>
              <a:ext cx="6104378" cy="1419099"/>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3244290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6793-E05F-429D-9E43-7481B7DECAA1}"/>
              </a:ext>
            </a:extLst>
          </p:cNvPr>
          <p:cNvSpPr>
            <a:spLocks noGrp="1"/>
          </p:cNvSpPr>
          <p:nvPr>
            <p:ph type="title"/>
          </p:nvPr>
        </p:nvSpPr>
        <p:spPr/>
        <p:txBody>
          <a:bodyPr/>
          <a:lstStyle/>
          <a:p>
            <a:r>
              <a:rPr lang="en-US" dirty="0"/>
              <a:t>Division of Labor with Power BI Embedding</a:t>
            </a:r>
          </a:p>
        </p:txBody>
      </p:sp>
      <p:sp>
        <p:nvSpPr>
          <p:cNvPr id="3" name="Text Placeholder 2">
            <a:extLst>
              <a:ext uri="{FF2B5EF4-FFF2-40B4-BE49-F238E27FC236}">
                <a16:creationId xmlns:a16="http://schemas.microsoft.com/office/drawing/2014/main" id="{1C781CF1-4EA9-4F98-B2E5-854AFFE0DAA4}"/>
              </a:ext>
            </a:extLst>
          </p:cNvPr>
          <p:cNvSpPr>
            <a:spLocks noGrp="1"/>
          </p:cNvSpPr>
          <p:nvPr>
            <p:ph type="body" sz="quarter" idx="10"/>
          </p:nvPr>
        </p:nvSpPr>
        <p:spPr>
          <a:xfrm>
            <a:off x="588263" y="1313135"/>
            <a:ext cx="5212080" cy="2277547"/>
          </a:xfrm>
        </p:spPr>
        <p:txBody>
          <a:bodyPr/>
          <a:lstStyle/>
          <a:p>
            <a:r>
              <a:rPr lang="en-US" dirty="0"/>
              <a:t>Content Management Team</a:t>
            </a:r>
          </a:p>
          <a:p>
            <a:pPr lvl="1"/>
            <a:r>
              <a:rPr lang="en-US" dirty="0"/>
              <a:t>Build Power BI Desktop projects</a:t>
            </a:r>
          </a:p>
          <a:p>
            <a:pPr lvl="1"/>
            <a:r>
              <a:rPr lang="en-US" dirty="0"/>
              <a:t>Publish reports &amp; datasets via PBIX files</a:t>
            </a:r>
          </a:p>
          <a:p>
            <a:pPr lvl="1"/>
            <a:r>
              <a:rPr lang="en-US" dirty="0"/>
              <a:t>Create dashboards in PBI Service</a:t>
            </a:r>
          </a:p>
          <a:p>
            <a:pPr lvl="1"/>
            <a:r>
              <a:rPr lang="en-US" dirty="0"/>
              <a:t>Publish App Workspaces as Apps</a:t>
            </a:r>
          </a:p>
          <a:p>
            <a:pPr lvl="1"/>
            <a:r>
              <a:rPr lang="en-US" dirty="0"/>
              <a:t>Monitor Power BI environment</a:t>
            </a:r>
          </a:p>
        </p:txBody>
      </p:sp>
      <p:sp>
        <p:nvSpPr>
          <p:cNvPr id="4" name="Text Placeholder 3">
            <a:extLst>
              <a:ext uri="{FF2B5EF4-FFF2-40B4-BE49-F238E27FC236}">
                <a16:creationId xmlns:a16="http://schemas.microsoft.com/office/drawing/2014/main" id="{183DAF13-D91C-4B05-A41B-C69D87F922B3}"/>
              </a:ext>
            </a:extLst>
          </p:cNvPr>
          <p:cNvSpPr>
            <a:spLocks noGrp="1"/>
          </p:cNvSpPr>
          <p:nvPr>
            <p:ph type="body" sz="quarter" idx="11"/>
          </p:nvPr>
        </p:nvSpPr>
        <p:spPr>
          <a:xfrm>
            <a:off x="5953760" y="1313135"/>
            <a:ext cx="6085840" cy="2277547"/>
          </a:xfrm>
        </p:spPr>
        <p:txBody>
          <a:bodyPr/>
          <a:lstStyle/>
          <a:p>
            <a:r>
              <a:rPr lang="en-US" dirty="0"/>
              <a:t>Application Development Team</a:t>
            </a:r>
          </a:p>
          <a:p>
            <a:pPr lvl="1"/>
            <a:r>
              <a:rPr lang="en-US" dirty="0"/>
              <a:t>Develop web apps with PBI embedding</a:t>
            </a:r>
          </a:p>
          <a:p>
            <a:pPr lvl="1"/>
            <a:r>
              <a:rPr lang="en-US" dirty="0"/>
              <a:t>Authenticate with Azure Active Directory</a:t>
            </a:r>
          </a:p>
          <a:p>
            <a:pPr lvl="1"/>
            <a:r>
              <a:rPr lang="en-US" dirty="0"/>
              <a:t>Retrieve data using Power BI Service API</a:t>
            </a:r>
          </a:p>
          <a:p>
            <a:pPr lvl="1"/>
            <a:r>
              <a:rPr lang="en-US" dirty="0"/>
              <a:t>Embed resources using Power BI JavaScript API</a:t>
            </a:r>
          </a:p>
          <a:p>
            <a:pPr lvl="1"/>
            <a:r>
              <a:rPr lang="en-US" dirty="0"/>
              <a:t>This team sees PBIX files as black boxes</a:t>
            </a:r>
          </a:p>
        </p:txBody>
      </p:sp>
      <p:pic>
        <p:nvPicPr>
          <p:cNvPr id="5" name="Picture 4">
            <a:extLst>
              <a:ext uri="{FF2B5EF4-FFF2-40B4-BE49-F238E27FC236}">
                <a16:creationId xmlns:a16="http://schemas.microsoft.com/office/drawing/2014/main" id="{F5ACD4F3-CA56-442E-8A22-5CF656C469BF}"/>
              </a:ext>
            </a:extLst>
          </p:cNvPr>
          <p:cNvPicPr>
            <a:picLocks noChangeAspect="1"/>
          </p:cNvPicPr>
          <p:nvPr/>
        </p:nvPicPr>
        <p:blipFill>
          <a:blip r:embed="rId2"/>
          <a:stretch>
            <a:fillRect/>
          </a:stretch>
        </p:blipFill>
        <p:spPr>
          <a:xfrm>
            <a:off x="1059246" y="3782144"/>
            <a:ext cx="3715954" cy="2809217"/>
          </a:xfrm>
          <a:prstGeom prst="rect">
            <a:avLst/>
          </a:prstGeom>
          <a:ln w="19050">
            <a:solidFill>
              <a:schemeClr val="tx1"/>
            </a:solidFill>
          </a:ln>
        </p:spPr>
      </p:pic>
      <p:pic>
        <p:nvPicPr>
          <p:cNvPr id="7" name="Picture 6">
            <a:extLst>
              <a:ext uri="{FF2B5EF4-FFF2-40B4-BE49-F238E27FC236}">
                <a16:creationId xmlns:a16="http://schemas.microsoft.com/office/drawing/2014/main" id="{B2B47DF2-CF5D-41E2-8962-B5895F902C52}"/>
              </a:ext>
            </a:extLst>
          </p:cNvPr>
          <p:cNvPicPr>
            <a:picLocks noChangeAspect="1"/>
          </p:cNvPicPr>
          <p:nvPr/>
        </p:nvPicPr>
        <p:blipFill rotWithShape="1">
          <a:blip r:embed="rId3"/>
          <a:srcRect l="5845" r="10265"/>
          <a:stretch/>
        </p:blipFill>
        <p:spPr>
          <a:xfrm>
            <a:off x="6446977" y="3782144"/>
            <a:ext cx="4168326" cy="2809217"/>
          </a:xfrm>
          <a:prstGeom prst="rect">
            <a:avLst/>
          </a:prstGeom>
          <a:ln w="19050">
            <a:solidFill>
              <a:schemeClr val="tx1"/>
            </a:solidFill>
          </a:ln>
        </p:spPr>
      </p:pic>
    </p:spTree>
    <p:extLst>
      <p:ext uri="{BB962C8B-B14F-4D97-AF65-F5344CB8AC3E}">
        <p14:creationId xmlns:p14="http://schemas.microsoft.com/office/powerpoint/2010/main" val="4010888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199" y="3535541"/>
            <a:ext cx="4161981" cy="615553"/>
          </a:xfrm>
        </p:spPr>
        <p:txBody>
          <a:bodyPr/>
          <a:lstStyle/>
          <a:p>
            <a:r>
              <a:rPr lang="en-US" b="1" dirty="0"/>
              <a:t>Embedding App Workspace Resources using </a:t>
            </a:r>
            <a:r>
              <a:rPr lang="en-US" b="1" dirty="0" err="1"/>
              <a:t>DailyReporterPro</a:t>
            </a:r>
            <a:endParaRPr lang="en-US" b="1" dirty="0"/>
          </a:p>
        </p:txBody>
      </p:sp>
      <p:pic>
        <p:nvPicPr>
          <p:cNvPr id="7" name="Picture Placeholder 6">
            <a:extLst>
              <a:ext uri="{FF2B5EF4-FFF2-40B4-BE49-F238E27FC236}">
                <a16:creationId xmlns:a16="http://schemas.microsoft.com/office/drawing/2014/main" id="{8C7A0967-B738-4563-BC7C-45A4332708D1}"/>
              </a:ext>
            </a:extLst>
          </p:cNvPr>
          <p:cNvPicPr>
            <a:picLocks noGrp="1" noChangeAspect="1"/>
          </p:cNvPicPr>
          <p:nvPr>
            <p:ph type="pic" sz="quarter" idx="11"/>
          </p:nvPr>
        </p:nvPicPr>
        <p:blipFill>
          <a:blip r:embed="rId2"/>
          <a:srcRect t="11846" b="11846"/>
          <a:stretch>
            <a:fillRect/>
          </a:stretch>
        </p:blipFill>
        <p:spPr/>
      </p:pic>
    </p:spTree>
    <p:extLst>
      <p:ext uri="{BB962C8B-B14F-4D97-AF65-F5344CB8AC3E}">
        <p14:creationId xmlns:p14="http://schemas.microsoft.com/office/powerpoint/2010/main" val="11816374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396875" indent="-396875"/>
            <a:r>
              <a:rPr lang="en-US" dirty="0"/>
              <a:t>Power BI Embedding Fundamentals</a:t>
            </a:r>
          </a:p>
          <a:p>
            <a:pPr marL="396875" indent="-396875"/>
            <a:r>
              <a:rPr lang="en-US" dirty="0"/>
              <a:t>Managing Content using App Workspaces</a:t>
            </a:r>
          </a:p>
          <a:p>
            <a:pPr marL="396875" indent="-396875">
              <a:buFont typeface="Wingdings" panose="05000000000000000000" pitchFamily="2" charset="2"/>
              <a:buChar char="Ø"/>
            </a:pPr>
            <a:r>
              <a:rPr lang="en-US" b="1" dirty="0">
                <a:solidFill>
                  <a:srgbClr val="002060"/>
                </a:solidFill>
              </a:rPr>
              <a:t>Understanding Dedicated Capacities</a:t>
            </a:r>
          </a:p>
          <a:p>
            <a:pPr marL="396875" indent="-396875"/>
            <a:r>
              <a:rPr lang="en-US" dirty="0"/>
              <a:t>Using the Onboarding Experience Tool</a:t>
            </a:r>
          </a:p>
          <a:p>
            <a:pPr marL="396875" indent="-396875"/>
            <a:r>
              <a:rPr lang="en-US" dirty="0"/>
              <a:t>Programming with Power BI Service API</a:t>
            </a:r>
          </a:p>
          <a:p>
            <a:pPr marL="396875" indent="-396875"/>
            <a:r>
              <a:rPr lang="en-US" dirty="0"/>
              <a:t>Embedding with the Power BI JavaScript API</a:t>
            </a:r>
          </a:p>
        </p:txBody>
      </p:sp>
    </p:spTree>
    <p:extLst>
      <p:ext uri="{BB962C8B-B14F-4D97-AF65-F5344CB8AC3E}">
        <p14:creationId xmlns:p14="http://schemas.microsoft.com/office/powerpoint/2010/main" val="36455782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Dedicated Capacities</a:t>
            </a:r>
            <a:endParaRPr lang="en-US" dirty="0"/>
          </a:p>
        </p:txBody>
      </p:sp>
      <p:sp>
        <p:nvSpPr>
          <p:cNvPr id="3" name="Content Placeholder 2"/>
          <p:cNvSpPr>
            <a:spLocks noGrp="1"/>
          </p:cNvSpPr>
          <p:nvPr>
            <p:ph type="body" sz="quarter" idx="10"/>
          </p:nvPr>
        </p:nvSpPr>
        <p:spPr>
          <a:xfrm>
            <a:off x="584200" y="1215364"/>
            <a:ext cx="11018520" cy="5860066"/>
          </a:xfrm>
        </p:spPr>
        <p:txBody>
          <a:bodyPr/>
          <a:lstStyle/>
          <a:p>
            <a:r>
              <a:rPr lang="en-US" dirty="0"/>
              <a:t>Power BI workspaces run in one of two possible environments</a:t>
            </a:r>
          </a:p>
          <a:p>
            <a:pPr lvl="1"/>
            <a:r>
              <a:rPr lang="en-US" dirty="0"/>
              <a:t>Shared capacity</a:t>
            </a:r>
          </a:p>
          <a:p>
            <a:pPr lvl="1"/>
            <a:r>
              <a:rPr lang="en-US" dirty="0"/>
              <a:t>Dedicated capacity</a:t>
            </a:r>
          </a:p>
          <a:p>
            <a:pPr lvl="4"/>
            <a:endParaRPr lang="en-US" dirty="0"/>
          </a:p>
          <a:p>
            <a:r>
              <a:rPr lang="en-US" dirty="0"/>
              <a:t>Dedicated capacity required for third party embedding</a:t>
            </a:r>
          </a:p>
          <a:p>
            <a:pPr lvl="1"/>
            <a:r>
              <a:rPr lang="en-US" dirty="0"/>
              <a:t>You pay Microsoft capacity-based fee for processors cores and RAM</a:t>
            </a:r>
          </a:p>
          <a:p>
            <a:pPr lvl="1"/>
            <a:r>
              <a:rPr lang="en-US" dirty="0"/>
              <a:t>No need to pay Microsoft for user licensing</a:t>
            </a:r>
          </a:p>
          <a:p>
            <a:pPr lvl="4"/>
            <a:endParaRPr lang="en-US" dirty="0"/>
          </a:p>
          <a:p>
            <a:r>
              <a:rPr lang="en-US" dirty="0"/>
              <a:t>Dedicated capacity can optionally be used for first party embedding</a:t>
            </a:r>
          </a:p>
          <a:p>
            <a:pPr lvl="1"/>
            <a:r>
              <a:rPr lang="en-US" dirty="0"/>
              <a:t>Allows users to run with free license instead of Power BI Pro license ($10/month)</a:t>
            </a:r>
          </a:p>
          <a:p>
            <a:pPr lvl="4"/>
            <a:endParaRPr lang="en-US" dirty="0"/>
          </a:p>
          <a:p>
            <a:r>
              <a:rPr lang="en-US" dirty="0"/>
              <a:t>Dedicated capacities come in two flavors</a:t>
            </a:r>
          </a:p>
          <a:p>
            <a:pPr lvl="1"/>
            <a:r>
              <a:rPr lang="en-US" dirty="0"/>
              <a:t>Power BI Premium capacities purchased through Office 365</a:t>
            </a:r>
          </a:p>
          <a:p>
            <a:pPr lvl="1"/>
            <a:r>
              <a:rPr lang="en-US" dirty="0"/>
              <a:t>Power BI Embedded capacities purchased through Azure SKU</a:t>
            </a:r>
          </a:p>
          <a:p>
            <a:endParaRPr lang="en-US" dirty="0"/>
          </a:p>
        </p:txBody>
      </p:sp>
    </p:spTree>
    <p:extLst>
      <p:ext uri="{BB962C8B-B14F-4D97-AF65-F5344CB8AC3E}">
        <p14:creationId xmlns:p14="http://schemas.microsoft.com/office/powerpoint/2010/main" val="2846586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C371-D017-4AB8-B6C3-6CC95BB8FCAA}"/>
              </a:ext>
            </a:extLst>
          </p:cNvPr>
          <p:cNvSpPr>
            <a:spLocks noGrp="1"/>
          </p:cNvSpPr>
          <p:nvPr>
            <p:ph type="title"/>
          </p:nvPr>
        </p:nvSpPr>
        <p:spPr/>
        <p:txBody>
          <a:bodyPr/>
          <a:lstStyle/>
          <a:p>
            <a:r>
              <a:rPr lang="en-US" dirty="0"/>
              <a:t>Power BI Licensing Though Office 365 </a:t>
            </a:r>
          </a:p>
        </p:txBody>
      </p:sp>
      <p:sp>
        <p:nvSpPr>
          <p:cNvPr id="6" name="Content Placeholder 5">
            <a:extLst>
              <a:ext uri="{FF2B5EF4-FFF2-40B4-BE49-F238E27FC236}">
                <a16:creationId xmlns:a16="http://schemas.microsoft.com/office/drawing/2014/main" id="{3DFD2D11-4FF8-4145-9DBC-044EBA2642C5}"/>
              </a:ext>
            </a:extLst>
          </p:cNvPr>
          <p:cNvSpPr>
            <a:spLocks noGrp="1"/>
          </p:cNvSpPr>
          <p:nvPr>
            <p:ph type="body" sz="quarter" idx="10"/>
          </p:nvPr>
        </p:nvSpPr>
        <p:spPr>
          <a:xfrm>
            <a:off x="586390" y="1434369"/>
            <a:ext cx="11018520" cy="5217639"/>
          </a:xfrm>
        </p:spPr>
        <p:txBody>
          <a:bodyPr>
            <a:normAutofit/>
          </a:bodyPr>
          <a:lstStyle/>
          <a:p>
            <a:r>
              <a:rPr lang="en-US" sz="2000" dirty="0"/>
              <a:t>User-based licensing</a:t>
            </a:r>
          </a:p>
          <a:p>
            <a:endParaRPr lang="en-US" sz="2000" dirty="0"/>
          </a:p>
          <a:p>
            <a:endParaRPr lang="en-US" sz="2000" dirty="0"/>
          </a:p>
          <a:p>
            <a:endParaRPr lang="en-US" sz="2000" dirty="0"/>
          </a:p>
          <a:p>
            <a:pPr lvl="1"/>
            <a:endParaRPr lang="en-US" sz="1600" dirty="0"/>
          </a:p>
          <a:p>
            <a:pPr lvl="1"/>
            <a:endParaRPr lang="en-US" sz="1600" dirty="0"/>
          </a:p>
          <a:p>
            <a:pPr lvl="1"/>
            <a:endParaRPr lang="en-US" sz="1600" dirty="0"/>
          </a:p>
          <a:p>
            <a:pPr lvl="1"/>
            <a:endParaRPr lang="en-US" sz="1600" dirty="0"/>
          </a:p>
          <a:p>
            <a:r>
              <a:rPr lang="en-US" sz="2000" dirty="0"/>
              <a:t>Capacity-based Licensing</a:t>
            </a:r>
          </a:p>
        </p:txBody>
      </p:sp>
      <p:pic>
        <p:nvPicPr>
          <p:cNvPr id="3" name="Picture 2">
            <a:extLst>
              <a:ext uri="{FF2B5EF4-FFF2-40B4-BE49-F238E27FC236}">
                <a16:creationId xmlns:a16="http://schemas.microsoft.com/office/drawing/2014/main" id="{7ED94769-6896-4812-A4C3-551E48476A7C}"/>
              </a:ext>
            </a:extLst>
          </p:cNvPr>
          <p:cNvPicPr>
            <a:picLocks noChangeAspect="1"/>
          </p:cNvPicPr>
          <p:nvPr/>
        </p:nvPicPr>
        <p:blipFill>
          <a:blip r:embed="rId2"/>
          <a:stretch>
            <a:fillRect/>
          </a:stretch>
        </p:blipFill>
        <p:spPr>
          <a:xfrm>
            <a:off x="2332715" y="1844710"/>
            <a:ext cx="1551918" cy="2057400"/>
          </a:xfrm>
          <a:prstGeom prst="rect">
            <a:avLst/>
          </a:prstGeom>
        </p:spPr>
      </p:pic>
      <p:pic>
        <p:nvPicPr>
          <p:cNvPr id="4" name="Picture 3">
            <a:extLst>
              <a:ext uri="{FF2B5EF4-FFF2-40B4-BE49-F238E27FC236}">
                <a16:creationId xmlns:a16="http://schemas.microsoft.com/office/drawing/2014/main" id="{231E54DC-75DB-47DC-89ED-66BE792718CD}"/>
              </a:ext>
            </a:extLst>
          </p:cNvPr>
          <p:cNvPicPr>
            <a:picLocks noChangeAspect="1"/>
          </p:cNvPicPr>
          <p:nvPr/>
        </p:nvPicPr>
        <p:blipFill>
          <a:blip r:embed="rId3"/>
          <a:stretch>
            <a:fillRect/>
          </a:stretch>
        </p:blipFill>
        <p:spPr>
          <a:xfrm>
            <a:off x="586390" y="1842401"/>
            <a:ext cx="1557554" cy="2057400"/>
          </a:xfrm>
          <a:prstGeom prst="rect">
            <a:avLst/>
          </a:prstGeom>
        </p:spPr>
      </p:pic>
      <p:pic>
        <p:nvPicPr>
          <p:cNvPr id="5" name="Picture 4">
            <a:extLst>
              <a:ext uri="{FF2B5EF4-FFF2-40B4-BE49-F238E27FC236}">
                <a16:creationId xmlns:a16="http://schemas.microsoft.com/office/drawing/2014/main" id="{2CAE44D0-64A7-473B-8D39-23219953F73E}"/>
              </a:ext>
            </a:extLst>
          </p:cNvPr>
          <p:cNvPicPr>
            <a:picLocks noChangeAspect="1"/>
          </p:cNvPicPr>
          <p:nvPr/>
        </p:nvPicPr>
        <p:blipFill>
          <a:blip r:embed="rId4"/>
          <a:stretch>
            <a:fillRect/>
          </a:stretch>
        </p:blipFill>
        <p:spPr>
          <a:xfrm>
            <a:off x="2233538" y="4559894"/>
            <a:ext cx="1570703" cy="2057400"/>
          </a:xfrm>
          <a:prstGeom prst="rect">
            <a:avLst/>
          </a:prstGeom>
        </p:spPr>
      </p:pic>
      <p:pic>
        <p:nvPicPr>
          <p:cNvPr id="9" name="Picture 8">
            <a:extLst>
              <a:ext uri="{FF2B5EF4-FFF2-40B4-BE49-F238E27FC236}">
                <a16:creationId xmlns:a16="http://schemas.microsoft.com/office/drawing/2014/main" id="{C686F2E4-C830-4BEA-9321-49762C30D7C9}"/>
              </a:ext>
            </a:extLst>
          </p:cNvPr>
          <p:cNvPicPr>
            <a:picLocks noChangeAspect="1"/>
          </p:cNvPicPr>
          <p:nvPr/>
        </p:nvPicPr>
        <p:blipFill>
          <a:blip r:embed="rId5"/>
          <a:stretch>
            <a:fillRect/>
          </a:stretch>
        </p:blipFill>
        <p:spPr>
          <a:xfrm>
            <a:off x="586390" y="4559895"/>
            <a:ext cx="1560386" cy="2059709"/>
          </a:xfrm>
          <a:prstGeom prst="rect">
            <a:avLst/>
          </a:prstGeom>
        </p:spPr>
      </p:pic>
      <p:pic>
        <p:nvPicPr>
          <p:cNvPr id="10" name="Picture 9">
            <a:extLst>
              <a:ext uri="{FF2B5EF4-FFF2-40B4-BE49-F238E27FC236}">
                <a16:creationId xmlns:a16="http://schemas.microsoft.com/office/drawing/2014/main" id="{7C25F095-4D40-40D9-8C7B-C3290BBFF402}"/>
              </a:ext>
            </a:extLst>
          </p:cNvPr>
          <p:cNvPicPr>
            <a:picLocks noChangeAspect="1"/>
          </p:cNvPicPr>
          <p:nvPr/>
        </p:nvPicPr>
        <p:blipFill>
          <a:blip r:embed="rId6"/>
          <a:stretch>
            <a:fillRect/>
          </a:stretch>
        </p:blipFill>
        <p:spPr>
          <a:xfrm>
            <a:off x="3893251" y="4559894"/>
            <a:ext cx="1562017" cy="2057400"/>
          </a:xfrm>
          <a:prstGeom prst="rect">
            <a:avLst/>
          </a:prstGeom>
        </p:spPr>
      </p:pic>
      <p:pic>
        <p:nvPicPr>
          <p:cNvPr id="11" name="Picture 10">
            <a:extLst>
              <a:ext uri="{FF2B5EF4-FFF2-40B4-BE49-F238E27FC236}">
                <a16:creationId xmlns:a16="http://schemas.microsoft.com/office/drawing/2014/main" id="{FDA3C22F-6504-4C32-BF7B-B3DE5B72CD8E}"/>
              </a:ext>
            </a:extLst>
          </p:cNvPr>
          <p:cNvPicPr>
            <a:picLocks noChangeAspect="1"/>
          </p:cNvPicPr>
          <p:nvPr/>
        </p:nvPicPr>
        <p:blipFill>
          <a:blip r:embed="rId7"/>
          <a:stretch>
            <a:fillRect/>
          </a:stretch>
        </p:blipFill>
        <p:spPr>
          <a:xfrm>
            <a:off x="9188204" y="4546143"/>
            <a:ext cx="1559714" cy="2057400"/>
          </a:xfrm>
          <a:prstGeom prst="rect">
            <a:avLst/>
          </a:prstGeom>
        </p:spPr>
      </p:pic>
      <p:pic>
        <p:nvPicPr>
          <p:cNvPr id="7" name="Picture 6">
            <a:extLst>
              <a:ext uri="{FF2B5EF4-FFF2-40B4-BE49-F238E27FC236}">
                <a16:creationId xmlns:a16="http://schemas.microsoft.com/office/drawing/2014/main" id="{B545D7FB-B281-4FAC-8471-A0A942E9B24A}"/>
              </a:ext>
            </a:extLst>
          </p:cNvPr>
          <p:cNvPicPr>
            <a:picLocks noChangeAspect="1"/>
          </p:cNvPicPr>
          <p:nvPr/>
        </p:nvPicPr>
        <p:blipFill>
          <a:blip r:embed="rId8"/>
          <a:stretch>
            <a:fillRect/>
          </a:stretch>
        </p:blipFill>
        <p:spPr>
          <a:xfrm>
            <a:off x="4073405" y="1842401"/>
            <a:ext cx="1539791" cy="2041236"/>
          </a:xfrm>
          <a:prstGeom prst="rect">
            <a:avLst/>
          </a:prstGeom>
          <a:ln w="3175">
            <a:solidFill>
              <a:schemeClr val="accent3">
                <a:lumMod val="60000"/>
                <a:lumOff val="40000"/>
              </a:schemeClr>
            </a:solidFill>
          </a:ln>
        </p:spPr>
      </p:pic>
      <p:grpSp>
        <p:nvGrpSpPr>
          <p:cNvPr id="13" name="Group 12">
            <a:extLst>
              <a:ext uri="{FF2B5EF4-FFF2-40B4-BE49-F238E27FC236}">
                <a16:creationId xmlns:a16="http://schemas.microsoft.com/office/drawing/2014/main" id="{FFA3B42E-B201-4118-A541-91EC57EB4ACE}"/>
              </a:ext>
            </a:extLst>
          </p:cNvPr>
          <p:cNvGrpSpPr/>
          <p:nvPr/>
        </p:nvGrpSpPr>
        <p:grpSpPr>
          <a:xfrm>
            <a:off x="4531440" y="3548514"/>
            <a:ext cx="490936" cy="164615"/>
            <a:chOff x="4860513" y="3597687"/>
            <a:chExt cx="490936" cy="164615"/>
          </a:xfrm>
        </p:grpSpPr>
        <p:sp>
          <p:nvSpPr>
            <p:cNvPr id="8" name="Rectangle: Rounded Corners 7">
              <a:extLst>
                <a:ext uri="{FF2B5EF4-FFF2-40B4-BE49-F238E27FC236}">
                  <a16:creationId xmlns:a16="http://schemas.microsoft.com/office/drawing/2014/main" id="{FA21166B-DB7B-40FD-BBF9-15993565D98C}"/>
                </a:ext>
              </a:extLst>
            </p:cNvPr>
            <p:cNvSpPr/>
            <p:nvPr/>
          </p:nvSpPr>
          <p:spPr>
            <a:xfrm>
              <a:off x="5204866" y="3604085"/>
              <a:ext cx="146583" cy="158217"/>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6D0704B-047E-4EA7-8D4A-BFD68A11450D}"/>
                </a:ext>
              </a:extLst>
            </p:cNvPr>
            <p:cNvSpPr/>
            <p:nvPr/>
          </p:nvSpPr>
          <p:spPr>
            <a:xfrm>
              <a:off x="4860513" y="3597687"/>
              <a:ext cx="304800" cy="1524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76E22170-DF74-4712-888A-38529664FE64}"/>
              </a:ext>
            </a:extLst>
          </p:cNvPr>
          <p:cNvPicPr>
            <a:picLocks noChangeAspect="1"/>
          </p:cNvPicPr>
          <p:nvPr/>
        </p:nvPicPr>
        <p:blipFill>
          <a:blip r:embed="rId9"/>
          <a:stretch>
            <a:fillRect/>
          </a:stretch>
        </p:blipFill>
        <p:spPr>
          <a:xfrm>
            <a:off x="5544278" y="4559894"/>
            <a:ext cx="1558970" cy="2043649"/>
          </a:xfrm>
          <a:prstGeom prst="rect">
            <a:avLst/>
          </a:prstGeom>
        </p:spPr>
      </p:pic>
      <p:pic>
        <p:nvPicPr>
          <p:cNvPr id="15" name="Picture 14">
            <a:extLst>
              <a:ext uri="{FF2B5EF4-FFF2-40B4-BE49-F238E27FC236}">
                <a16:creationId xmlns:a16="http://schemas.microsoft.com/office/drawing/2014/main" id="{A38C7D62-F612-4638-9D2F-9832A7E4B31E}"/>
              </a:ext>
            </a:extLst>
          </p:cNvPr>
          <p:cNvPicPr>
            <a:picLocks noChangeAspect="1"/>
          </p:cNvPicPr>
          <p:nvPr/>
        </p:nvPicPr>
        <p:blipFill>
          <a:blip r:embed="rId10"/>
          <a:stretch>
            <a:fillRect/>
          </a:stretch>
        </p:blipFill>
        <p:spPr>
          <a:xfrm>
            <a:off x="7192258" y="4566769"/>
            <a:ext cx="1545198" cy="2043649"/>
          </a:xfrm>
          <a:prstGeom prst="rect">
            <a:avLst/>
          </a:prstGeom>
        </p:spPr>
      </p:pic>
    </p:spTree>
    <p:extLst>
      <p:ext uri="{BB962C8B-B14F-4D97-AF65-F5344CB8AC3E}">
        <p14:creationId xmlns:p14="http://schemas.microsoft.com/office/powerpoint/2010/main" val="297028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5280" y="1964117"/>
            <a:ext cx="5073266" cy="1569660"/>
          </a:xfrm>
        </p:spPr>
        <p:txBody>
          <a:bodyPr/>
          <a:lstStyle/>
          <a:p>
            <a:r>
              <a:rPr lang="en-US" sz="3400" dirty="0"/>
              <a:t>Embed Microsoft Power BI visual analytics into your application</a:t>
            </a:r>
          </a:p>
        </p:txBody>
      </p:sp>
      <p:sp>
        <p:nvSpPr>
          <p:cNvPr id="5" name="Text Placeholder 4"/>
          <p:cNvSpPr>
            <a:spLocks noGrp="1"/>
          </p:cNvSpPr>
          <p:nvPr>
            <p:ph type="body" sz="quarter" idx="12"/>
          </p:nvPr>
        </p:nvSpPr>
        <p:spPr>
          <a:xfrm>
            <a:off x="584200" y="3962400"/>
            <a:ext cx="4634345" cy="523220"/>
          </a:xfrm>
        </p:spPr>
        <p:txBody>
          <a:bodyPr/>
          <a:lstStyle/>
          <a:p>
            <a:r>
              <a:rPr lang="en-US" dirty="0"/>
              <a:t>Ted Pattison</a:t>
            </a:r>
          </a:p>
          <a:p>
            <a:r>
              <a:rPr lang="en-US" sz="1400" b="1" dirty="0"/>
              <a:t>Power BI MVP</a:t>
            </a:r>
            <a:endParaRPr lang="en-US" b="1"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Premium Capacity Nodes</a:t>
            </a:r>
            <a:endParaRPr lang="en-US" dirty="0"/>
          </a:p>
        </p:txBody>
      </p:sp>
      <p:sp>
        <p:nvSpPr>
          <p:cNvPr id="7" name="Content Placeholder 6"/>
          <p:cNvSpPr>
            <a:spLocks noGrp="1"/>
          </p:cNvSpPr>
          <p:nvPr>
            <p:ph type="body" sz="quarter" idx="10"/>
          </p:nvPr>
        </p:nvSpPr>
        <p:spPr/>
        <p:txBody>
          <a:bodyPr/>
          <a:lstStyle/>
          <a:p>
            <a:r>
              <a:rPr lang="en-US" dirty="0"/>
              <a:t>Power BI Premium Purchased using Nodes</a:t>
            </a:r>
          </a:p>
          <a:p>
            <a:pPr lvl="1"/>
            <a:r>
              <a:rPr lang="en-US" dirty="0"/>
              <a:t>Node type defines v-core and RAM capabilities</a:t>
            </a:r>
          </a:p>
          <a:p>
            <a:pPr lvl="1"/>
            <a:r>
              <a:rPr lang="en-US" dirty="0"/>
              <a:t>P nodes used for Power BI Service deployments and embedded deployments</a:t>
            </a:r>
          </a:p>
          <a:p>
            <a:pPr lvl="1"/>
            <a:r>
              <a:rPr lang="en-US" dirty="0"/>
              <a:t>EM nodes only used for embedded deployments</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1371633"/>
              </p:ext>
            </p:extLst>
          </p:nvPr>
        </p:nvGraphicFramePr>
        <p:xfrm>
          <a:off x="946660" y="3130138"/>
          <a:ext cx="10554855" cy="3128042"/>
        </p:xfrm>
        <a:graphic>
          <a:graphicData uri="http://schemas.openxmlformats.org/drawingml/2006/table">
            <a:tbl>
              <a:tblPr>
                <a:tableStyleId>{5C22544A-7EE6-4342-B048-85BDC9FD1C3A}</a:tableStyleId>
              </a:tblPr>
              <a:tblGrid>
                <a:gridCol w="1561346">
                  <a:extLst>
                    <a:ext uri="{9D8B030D-6E8A-4147-A177-3AD203B41FA5}">
                      <a16:colId xmlns:a16="http://schemas.microsoft.com/office/drawing/2014/main" val="2056573764"/>
                    </a:ext>
                  </a:extLst>
                </a:gridCol>
                <a:gridCol w="1377658">
                  <a:extLst>
                    <a:ext uri="{9D8B030D-6E8A-4147-A177-3AD203B41FA5}">
                      <a16:colId xmlns:a16="http://schemas.microsoft.com/office/drawing/2014/main" val="1116452911"/>
                    </a:ext>
                  </a:extLst>
                </a:gridCol>
                <a:gridCol w="2204252">
                  <a:extLst>
                    <a:ext uri="{9D8B030D-6E8A-4147-A177-3AD203B41FA5}">
                      <a16:colId xmlns:a16="http://schemas.microsoft.com/office/drawing/2014/main" val="1335787694"/>
                    </a:ext>
                  </a:extLst>
                </a:gridCol>
                <a:gridCol w="1561346">
                  <a:extLst>
                    <a:ext uri="{9D8B030D-6E8A-4147-A177-3AD203B41FA5}">
                      <a16:colId xmlns:a16="http://schemas.microsoft.com/office/drawing/2014/main" val="233830018"/>
                    </a:ext>
                  </a:extLst>
                </a:gridCol>
                <a:gridCol w="1780713">
                  <a:extLst>
                    <a:ext uri="{9D8B030D-6E8A-4147-A177-3AD203B41FA5}">
                      <a16:colId xmlns:a16="http://schemas.microsoft.com/office/drawing/2014/main" val="1282777410"/>
                    </a:ext>
                  </a:extLst>
                </a:gridCol>
                <a:gridCol w="2069540">
                  <a:extLst>
                    <a:ext uri="{9D8B030D-6E8A-4147-A177-3AD203B41FA5}">
                      <a16:colId xmlns:a16="http://schemas.microsoft.com/office/drawing/2014/main" val="3528509124"/>
                    </a:ext>
                  </a:extLst>
                </a:gridCol>
              </a:tblGrid>
              <a:tr h="313706">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Capacity Node</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Total cores</a:t>
                      </a:r>
                      <a:endParaRPr lang="en-US" sz="1200" b="1" i="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Backend Cores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Frontend Cores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Direct Query Limits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Page renders/hour</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45093886"/>
                  </a:ext>
                </a:extLst>
              </a:tr>
              <a:tr h="335040">
                <a:tc>
                  <a:txBody>
                    <a:bodyPr/>
                    <a:lstStyle/>
                    <a:p>
                      <a:pPr algn="l" fontAlgn="ctr"/>
                      <a:r>
                        <a:rPr lang="en-US" sz="1400" u="none" strike="noStrike" dirty="0">
                          <a:effectLst/>
                          <a:latin typeface="Arial" panose="020B0604020202020204" pitchFamily="34" charset="0"/>
                          <a:cs typeface="Arial" panose="020B0604020202020204" pitchFamily="34" charset="0"/>
                        </a:rPr>
                        <a:t>EM1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.5 cores, 3GB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.5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1-300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90869448"/>
                  </a:ext>
                </a:extLst>
              </a:tr>
              <a:tr h="402048">
                <a:tc>
                  <a:txBody>
                    <a:bodyPr/>
                    <a:lstStyle/>
                    <a:p>
                      <a:pPr algn="l" fontAlgn="ctr"/>
                      <a:r>
                        <a:rPr lang="en-US" sz="1400" u="none" strike="noStrike">
                          <a:effectLst/>
                          <a:latin typeface="Arial" panose="020B0604020202020204" pitchFamily="34" charset="0"/>
                          <a:cs typeface="Arial" panose="020B0604020202020204" pitchFamily="34" charset="0"/>
                        </a:rPr>
                        <a:t>EM2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 core, 5GB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1 core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301-600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667374881"/>
                  </a:ext>
                </a:extLst>
              </a:tr>
              <a:tr h="402048">
                <a:tc>
                  <a:txBody>
                    <a:bodyPr/>
                    <a:lstStyle/>
                    <a:p>
                      <a:pPr algn="l" fontAlgn="ctr"/>
                      <a:r>
                        <a:rPr lang="en-US" sz="1400" u="none" strike="noStrike">
                          <a:effectLst/>
                          <a:latin typeface="Arial" panose="020B0604020202020204" pitchFamily="34" charset="0"/>
                          <a:cs typeface="Arial" panose="020B0604020202020204" pitchFamily="34" charset="0"/>
                        </a:rPr>
                        <a:t>EM3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4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cores, 10GB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601-1,200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33079835"/>
                  </a:ext>
                </a:extLst>
              </a:tr>
              <a:tr h="335040">
                <a:tc>
                  <a:txBody>
                    <a:bodyPr/>
                    <a:lstStyle/>
                    <a:p>
                      <a:pPr algn="l" fontAlgn="ctr"/>
                      <a:r>
                        <a:rPr lang="en-US" sz="1400" u="none" strike="noStrike">
                          <a:effectLst/>
                          <a:latin typeface="Arial" panose="020B0604020202020204" pitchFamily="34" charset="0"/>
                          <a:cs typeface="Arial" panose="020B0604020202020204" pitchFamily="34" charset="0"/>
                        </a:rPr>
                        <a:t>P1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8 v-cores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4 cores, 25GB RAM</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4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30 per second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1,201-2,400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179008103"/>
                  </a:ext>
                </a:extLst>
              </a:tr>
              <a:tr h="335040">
                <a:tc>
                  <a:txBody>
                    <a:bodyPr/>
                    <a:lstStyle/>
                    <a:p>
                      <a:pPr algn="l" fontAlgn="ctr"/>
                      <a:r>
                        <a:rPr lang="en-US" sz="1400" u="none" strike="noStrike">
                          <a:effectLst/>
                          <a:latin typeface="Arial" panose="020B0604020202020204" pitchFamily="34" charset="0"/>
                          <a:cs typeface="Arial" panose="020B0604020202020204" pitchFamily="34" charset="0"/>
                        </a:rPr>
                        <a:t>P2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16 v-cores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8 cores, 50GB RAM</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8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60 per second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2,401-4,800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796401852"/>
                  </a:ext>
                </a:extLst>
              </a:tr>
              <a:tr h="335040">
                <a:tc>
                  <a:txBody>
                    <a:bodyPr/>
                    <a:lstStyle/>
                    <a:p>
                      <a:pPr algn="l" fontAlgn="ctr"/>
                      <a:r>
                        <a:rPr lang="en-US" sz="1400" u="none" strike="noStrike" dirty="0">
                          <a:effectLst/>
                          <a:latin typeface="Arial" panose="020B0604020202020204" pitchFamily="34" charset="0"/>
                          <a:cs typeface="Arial" panose="020B0604020202020204" pitchFamily="34" charset="0"/>
                        </a:rPr>
                        <a:t>P3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32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16 cores, 100GB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16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120 per second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4,801-9600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13351892"/>
                  </a:ext>
                </a:extLst>
              </a:tr>
              <a:tr h="335040">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P4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 v-cores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32 cores, 200GB RAM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32 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240 per second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b="0" i="0" u="none" strike="noStrike" dirty="0">
                          <a:solidFill>
                            <a:srgbClr val="000000"/>
                          </a:solidFill>
                          <a:effectLst/>
                          <a:latin typeface="Arial" panose="020B0604020202020204" pitchFamily="34" charset="0"/>
                          <a:cs typeface="Arial" panose="020B0604020202020204" pitchFamily="34" charset="0"/>
                        </a:rPr>
                        <a:t>9601-19,200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129919492"/>
                  </a:ext>
                </a:extLst>
              </a:tr>
              <a:tr h="335040">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P5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128 v-cores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 cores 400GB</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480 per second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b="0" i="0" u="none" strike="noStrike" dirty="0">
                          <a:solidFill>
                            <a:srgbClr val="000000"/>
                          </a:solidFill>
                          <a:effectLst/>
                          <a:latin typeface="Arial" panose="020B0604020202020204" pitchFamily="34" charset="0"/>
                          <a:cs typeface="Arial" panose="020B0604020202020204" pitchFamily="34" charset="0"/>
                        </a:rPr>
                        <a:t>19,201- 38,400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694468084"/>
                  </a:ext>
                </a:extLst>
              </a:tr>
            </a:tbl>
          </a:graphicData>
        </a:graphic>
      </p:graphicFrame>
    </p:spTree>
    <p:extLst>
      <p:ext uri="{BB962C8B-B14F-4D97-AF65-F5344CB8AC3E}">
        <p14:creationId xmlns:p14="http://schemas.microsoft.com/office/powerpoint/2010/main" val="6266814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7CBA-75B3-401A-B75D-3767A7B07111}"/>
              </a:ext>
            </a:extLst>
          </p:cNvPr>
          <p:cNvSpPr>
            <a:spLocks noGrp="1"/>
          </p:cNvSpPr>
          <p:nvPr>
            <p:ph type="title"/>
          </p:nvPr>
        </p:nvSpPr>
        <p:spPr/>
        <p:txBody>
          <a:bodyPr/>
          <a:lstStyle/>
          <a:p>
            <a:r>
              <a:rPr lang="en-US" dirty="0"/>
              <a:t>Managing Premium Capacities</a:t>
            </a:r>
          </a:p>
        </p:txBody>
      </p:sp>
      <p:sp>
        <p:nvSpPr>
          <p:cNvPr id="3" name="Text Placeholder 2">
            <a:extLst>
              <a:ext uri="{FF2B5EF4-FFF2-40B4-BE49-F238E27FC236}">
                <a16:creationId xmlns:a16="http://schemas.microsoft.com/office/drawing/2014/main" id="{A917A6DE-08A0-409C-B76A-DBD22BC6161F}"/>
              </a:ext>
            </a:extLst>
          </p:cNvPr>
          <p:cNvSpPr>
            <a:spLocks noGrp="1"/>
          </p:cNvSpPr>
          <p:nvPr>
            <p:ph type="body" sz="quarter" idx="10"/>
          </p:nvPr>
        </p:nvSpPr>
        <p:spPr>
          <a:xfrm>
            <a:off x="584200" y="1215364"/>
            <a:ext cx="11018520" cy="430887"/>
          </a:xfrm>
        </p:spPr>
        <p:txBody>
          <a:bodyPr/>
          <a:lstStyle/>
          <a:p>
            <a:r>
              <a:rPr lang="en-US" dirty="0"/>
              <a:t>Capacities managed in Power BI Admin Portal</a:t>
            </a:r>
          </a:p>
        </p:txBody>
      </p:sp>
      <p:pic>
        <p:nvPicPr>
          <p:cNvPr id="4" name="Picture 3">
            <a:extLst>
              <a:ext uri="{FF2B5EF4-FFF2-40B4-BE49-F238E27FC236}">
                <a16:creationId xmlns:a16="http://schemas.microsoft.com/office/drawing/2014/main" id="{E77372C1-D8EE-4B47-AA3C-84F06B07A1D4}"/>
              </a:ext>
            </a:extLst>
          </p:cNvPr>
          <p:cNvPicPr>
            <a:picLocks noChangeAspect="1"/>
          </p:cNvPicPr>
          <p:nvPr/>
        </p:nvPicPr>
        <p:blipFill>
          <a:blip r:embed="rId2"/>
          <a:stretch>
            <a:fillRect/>
          </a:stretch>
        </p:blipFill>
        <p:spPr>
          <a:xfrm>
            <a:off x="895929" y="1850417"/>
            <a:ext cx="7426507" cy="2841325"/>
          </a:xfrm>
          <a:prstGeom prst="rect">
            <a:avLst/>
          </a:prstGeom>
          <a:ln w="28575">
            <a:solidFill>
              <a:schemeClr val="tx1"/>
            </a:solidFill>
          </a:ln>
        </p:spPr>
      </p:pic>
      <p:pic>
        <p:nvPicPr>
          <p:cNvPr id="6" name="Picture 5">
            <a:extLst>
              <a:ext uri="{FF2B5EF4-FFF2-40B4-BE49-F238E27FC236}">
                <a16:creationId xmlns:a16="http://schemas.microsoft.com/office/drawing/2014/main" id="{36B2941A-9F6D-463E-8B88-1E047BB9F857}"/>
              </a:ext>
            </a:extLst>
          </p:cNvPr>
          <p:cNvPicPr>
            <a:picLocks noChangeAspect="1"/>
          </p:cNvPicPr>
          <p:nvPr/>
        </p:nvPicPr>
        <p:blipFill>
          <a:blip r:embed="rId3"/>
          <a:stretch>
            <a:fillRect/>
          </a:stretch>
        </p:blipFill>
        <p:spPr>
          <a:xfrm>
            <a:off x="1472359" y="2986357"/>
            <a:ext cx="10391619" cy="325470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26543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150-BD2F-44EC-872C-82AFF2AC2B99}"/>
              </a:ext>
            </a:extLst>
          </p:cNvPr>
          <p:cNvSpPr>
            <a:spLocks noGrp="1"/>
          </p:cNvSpPr>
          <p:nvPr>
            <p:ph type="title"/>
          </p:nvPr>
        </p:nvSpPr>
        <p:spPr/>
        <p:txBody>
          <a:bodyPr/>
          <a:lstStyle/>
          <a:p>
            <a:r>
              <a:rPr lang="en-US" dirty="0"/>
              <a:t>Associating App Workspaces with a Capacity</a:t>
            </a:r>
          </a:p>
        </p:txBody>
      </p:sp>
      <p:sp>
        <p:nvSpPr>
          <p:cNvPr id="6" name="Content Placeholder 5">
            <a:extLst>
              <a:ext uri="{FF2B5EF4-FFF2-40B4-BE49-F238E27FC236}">
                <a16:creationId xmlns:a16="http://schemas.microsoft.com/office/drawing/2014/main" id="{E860272E-CD3F-4849-AFC2-542207280714}"/>
              </a:ext>
            </a:extLst>
          </p:cNvPr>
          <p:cNvSpPr>
            <a:spLocks noGrp="1"/>
          </p:cNvSpPr>
          <p:nvPr>
            <p:ph type="body" sz="quarter" idx="10"/>
          </p:nvPr>
        </p:nvSpPr>
        <p:spPr>
          <a:xfrm>
            <a:off x="584200" y="1215364"/>
            <a:ext cx="11018520" cy="2720745"/>
          </a:xfrm>
        </p:spPr>
        <p:txBody>
          <a:bodyPr/>
          <a:lstStyle/>
          <a:p>
            <a:r>
              <a:rPr lang="en-US" dirty="0"/>
              <a:t>App Workspace in Premium Capacity has diamond icon</a:t>
            </a:r>
          </a:p>
          <a:p>
            <a:pPr lvl="1"/>
            <a:endParaRPr lang="en-US" dirty="0"/>
          </a:p>
          <a:p>
            <a:endParaRPr lang="en-US" dirty="0"/>
          </a:p>
          <a:p>
            <a:pPr lvl="1"/>
            <a:endParaRPr lang="en-US" dirty="0"/>
          </a:p>
          <a:p>
            <a:endParaRPr lang="en-US" dirty="0"/>
          </a:p>
          <a:p>
            <a:r>
              <a:rPr lang="en-US" dirty="0"/>
              <a:t>App workspace moved into Premium capacity in Advanced settings</a:t>
            </a:r>
          </a:p>
        </p:txBody>
      </p:sp>
      <p:pic>
        <p:nvPicPr>
          <p:cNvPr id="5" name="Picture 4">
            <a:extLst>
              <a:ext uri="{FF2B5EF4-FFF2-40B4-BE49-F238E27FC236}">
                <a16:creationId xmlns:a16="http://schemas.microsoft.com/office/drawing/2014/main" id="{340F0844-2384-4AAF-864B-0DD20E7B2B4A}"/>
              </a:ext>
            </a:extLst>
          </p:cNvPr>
          <p:cNvPicPr>
            <a:picLocks noChangeAspect="1"/>
          </p:cNvPicPr>
          <p:nvPr/>
        </p:nvPicPr>
        <p:blipFill rotWithShape="1">
          <a:blip r:embed="rId2"/>
          <a:srcRect l="53968" t="30601"/>
          <a:stretch/>
        </p:blipFill>
        <p:spPr>
          <a:xfrm>
            <a:off x="770907" y="1820714"/>
            <a:ext cx="2478528" cy="1513853"/>
          </a:xfrm>
          <a:prstGeom prst="rect">
            <a:avLst/>
          </a:prstGeom>
        </p:spPr>
      </p:pic>
      <p:sp>
        <p:nvSpPr>
          <p:cNvPr id="7" name="Arrow: Right 6">
            <a:extLst>
              <a:ext uri="{FF2B5EF4-FFF2-40B4-BE49-F238E27FC236}">
                <a16:creationId xmlns:a16="http://schemas.microsoft.com/office/drawing/2014/main" id="{4B1E458A-C293-486D-84D0-73D51E15B5A5}"/>
              </a:ext>
            </a:extLst>
          </p:cNvPr>
          <p:cNvSpPr/>
          <p:nvPr/>
        </p:nvSpPr>
        <p:spPr>
          <a:xfrm flipH="1">
            <a:off x="2851398" y="2793137"/>
            <a:ext cx="2276763" cy="421356"/>
          </a:xfrm>
          <a:prstGeom prst="rightArrow">
            <a:avLst>
              <a:gd name="adj1" fmla="val 62121"/>
              <a:gd name="adj2"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0000"/>
                    <a:lumOff val="10000"/>
                  </a:schemeClr>
                </a:solidFill>
              </a:rPr>
              <a:t>Inside Premium Capacity </a:t>
            </a:r>
          </a:p>
        </p:txBody>
      </p:sp>
      <p:sp>
        <p:nvSpPr>
          <p:cNvPr id="8" name="Arrow: Right 7">
            <a:extLst>
              <a:ext uri="{FF2B5EF4-FFF2-40B4-BE49-F238E27FC236}">
                <a16:creationId xmlns:a16="http://schemas.microsoft.com/office/drawing/2014/main" id="{705CB409-CF71-465A-8EB7-1DDCC90D2BC1}"/>
              </a:ext>
            </a:extLst>
          </p:cNvPr>
          <p:cNvSpPr/>
          <p:nvPr/>
        </p:nvSpPr>
        <p:spPr>
          <a:xfrm flipH="1">
            <a:off x="2851399" y="2270896"/>
            <a:ext cx="2276763" cy="421356"/>
          </a:xfrm>
          <a:prstGeom prst="rightArrow">
            <a:avLst>
              <a:gd name="adj1" fmla="val 62121"/>
              <a:gd name="adj2"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0000"/>
                    <a:lumOff val="10000"/>
                  </a:schemeClr>
                </a:solidFill>
              </a:rPr>
              <a:t>Inside Shared Capacity </a:t>
            </a:r>
          </a:p>
        </p:txBody>
      </p:sp>
      <p:pic>
        <p:nvPicPr>
          <p:cNvPr id="9" name="Picture 8">
            <a:extLst>
              <a:ext uri="{FF2B5EF4-FFF2-40B4-BE49-F238E27FC236}">
                <a16:creationId xmlns:a16="http://schemas.microsoft.com/office/drawing/2014/main" id="{416ED61D-9193-4E45-B149-27256B389A01}"/>
              </a:ext>
            </a:extLst>
          </p:cNvPr>
          <p:cNvPicPr>
            <a:picLocks noChangeAspect="1"/>
          </p:cNvPicPr>
          <p:nvPr/>
        </p:nvPicPr>
        <p:blipFill>
          <a:blip r:embed="rId3"/>
          <a:stretch>
            <a:fillRect/>
          </a:stretch>
        </p:blipFill>
        <p:spPr>
          <a:xfrm>
            <a:off x="770907" y="4072004"/>
            <a:ext cx="1668101" cy="2514600"/>
          </a:xfrm>
          <a:prstGeom prst="rect">
            <a:avLst/>
          </a:prstGeom>
          <a:ln>
            <a:solidFill>
              <a:schemeClr val="tx1">
                <a:lumMod val="50000"/>
                <a:lumOff val="50000"/>
              </a:schemeClr>
            </a:solidFill>
          </a:ln>
        </p:spPr>
      </p:pic>
      <p:grpSp>
        <p:nvGrpSpPr>
          <p:cNvPr id="14" name="Group 13">
            <a:extLst>
              <a:ext uri="{FF2B5EF4-FFF2-40B4-BE49-F238E27FC236}">
                <a16:creationId xmlns:a16="http://schemas.microsoft.com/office/drawing/2014/main" id="{32D9D9EC-EB8C-47B0-B848-8C8027B10733}"/>
              </a:ext>
            </a:extLst>
          </p:cNvPr>
          <p:cNvGrpSpPr/>
          <p:nvPr/>
        </p:nvGrpSpPr>
        <p:grpSpPr>
          <a:xfrm>
            <a:off x="770907" y="4376804"/>
            <a:ext cx="7436953" cy="2286000"/>
            <a:chOff x="914400" y="4343400"/>
            <a:chExt cx="7436953" cy="2286000"/>
          </a:xfrm>
        </p:grpSpPr>
        <p:pic>
          <p:nvPicPr>
            <p:cNvPr id="10" name="Picture 9">
              <a:extLst>
                <a:ext uri="{FF2B5EF4-FFF2-40B4-BE49-F238E27FC236}">
                  <a16:creationId xmlns:a16="http://schemas.microsoft.com/office/drawing/2014/main" id="{78BF6C51-CF68-4705-9D89-C7E4F4CB9CE3}"/>
                </a:ext>
              </a:extLst>
            </p:cNvPr>
            <p:cNvPicPr>
              <a:picLocks noChangeAspect="1"/>
            </p:cNvPicPr>
            <p:nvPr/>
          </p:nvPicPr>
          <p:blipFill rotWithShape="1">
            <a:blip r:embed="rId3"/>
            <a:srcRect t="72390"/>
            <a:stretch/>
          </p:blipFill>
          <p:spPr>
            <a:xfrm>
              <a:off x="3408218" y="4343400"/>
              <a:ext cx="4943135" cy="2057400"/>
            </a:xfrm>
            <a:prstGeom prst="rect">
              <a:avLst/>
            </a:prstGeom>
            <a:ln>
              <a:solidFill>
                <a:schemeClr val="tx1">
                  <a:lumMod val="50000"/>
                  <a:lumOff val="50000"/>
                </a:schemeClr>
              </a:solidFill>
            </a:ln>
          </p:spPr>
        </p:pic>
        <p:sp>
          <p:nvSpPr>
            <p:cNvPr id="11" name="Rectangle: Rounded Corners 10">
              <a:extLst>
                <a:ext uri="{FF2B5EF4-FFF2-40B4-BE49-F238E27FC236}">
                  <a16:creationId xmlns:a16="http://schemas.microsoft.com/office/drawing/2014/main" id="{975A4BB5-126A-49CB-8DAD-A76489599D93}"/>
                </a:ext>
              </a:extLst>
            </p:cNvPr>
            <p:cNvSpPr/>
            <p:nvPr/>
          </p:nvSpPr>
          <p:spPr>
            <a:xfrm>
              <a:off x="914400" y="5791200"/>
              <a:ext cx="1668101" cy="838200"/>
            </a:xfrm>
            <a:prstGeom prst="roundRect">
              <a:avLst/>
            </a:prstGeom>
            <a:noFill/>
            <a:ln w="28575">
              <a:solidFill>
                <a:schemeClr val="tx2">
                  <a:lumMod val="90000"/>
                  <a:lumOff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C69181-554F-4CC4-A032-7CB524A76ECE}"/>
                </a:ext>
              </a:extLst>
            </p:cNvPr>
            <p:cNvCxnSpPr>
              <a:stCxn id="11" idx="3"/>
            </p:cNvCxnSpPr>
            <p:nvPr/>
          </p:nvCxnSpPr>
          <p:spPr>
            <a:xfrm flipV="1">
              <a:off x="2582501" y="5638800"/>
              <a:ext cx="734227" cy="57150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633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7675-F280-4E39-B00D-585CA5A9A681}"/>
              </a:ext>
            </a:extLst>
          </p:cNvPr>
          <p:cNvSpPr>
            <a:spLocks noGrp="1"/>
          </p:cNvSpPr>
          <p:nvPr>
            <p:ph type="title"/>
          </p:nvPr>
        </p:nvSpPr>
        <p:spPr/>
        <p:txBody>
          <a:bodyPr/>
          <a:lstStyle/>
          <a:p>
            <a:r>
              <a:rPr lang="en-US"/>
              <a:t>Creating the Power BI Embedded Service</a:t>
            </a:r>
            <a:endParaRPr lang="en-US" dirty="0"/>
          </a:p>
        </p:txBody>
      </p:sp>
      <p:sp>
        <p:nvSpPr>
          <p:cNvPr id="4" name="Content Placeholder 3">
            <a:extLst>
              <a:ext uri="{FF2B5EF4-FFF2-40B4-BE49-F238E27FC236}">
                <a16:creationId xmlns:a16="http://schemas.microsoft.com/office/drawing/2014/main" id="{131A5E0F-2391-45E6-BA34-229460837565}"/>
              </a:ext>
            </a:extLst>
          </p:cNvPr>
          <p:cNvSpPr>
            <a:spLocks noGrp="1"/>
          </p:cNvSpPr>
          <p:nvPr>
            <p:ph type="body" sz="quarter" idx="10"/>
          </p:nvPr>
        </p:nvSpPr>
        <p:spPr>
          <a:xfrm>
            <a:off x="584200" y="1215364"/>
            <a:ext cx="11018520" cy="1908215"/>
          </a:xfrm>
        </p:spPr>
        <p:txBody>
          <a:bodyPr/>
          <a:lstStyle/>
          <a:p>
            <a:r>
              <a:rPr lang="en-US" dirty="0"/>
              <a:t>Power BI Embedded in an Azure on-demand service</a:t>
            </a:r>
          </a:p>
          <a:p>
            <a:pPr lvl="1"/>
            <a:r>
              <a:rPr lang="en-US" dirty="0"/>
              <a:t>Must be created in same location as Power BI Service for tenant</a:t>
            </a:r>
          </a:p>
          <a:p>
            <a:pPr lvl="1"/>
            <a:r>
              <a:rPr lang="en-US" dirty="0"/>
              <a:t>Can be created manually through the Azure portal</a:t>
            </a:r>
          </a:p>
          <a:p>
            <a:pPr lvl="1"/>
            <a:r>
              <a:rPr lang="en-US" dirty="0"/>
              <a:t>Can be created in automated fashion using PowerShell</a:t>
            </a:r>
          </a:p>
          <a:p>
            <a:pPr lvl="1"/>
            <a:r>
              <a:rPr lang="en-US" dirty="0"/>
              <a:t>Requires an Azure subscription</a:t>
            </a:r>
          </a:p>
        </p:txBody>
      </p:sp>
      <p:pic>
        <p:nvPicPr>
          <p:cNvPr id="3" name="Picture 2">
            <a:extLst>
              <a:ext uri="{FF2B5EF4-FFF2-40B4-BE49-F238E27FC236}">
                <a16:creationId xmlns:a16="http://schemas.microsoft.com/office/drawing/2014/main" id="{E378FD41-607B-4003-AEA3-CF67825A0759}"/>
              </a:ext>
            </a:extLst>
          </p:cNvPr>
          <p:cNvPicPr>
            <a:picLocks noChangeAspect="1"/>
          </p:cNvPicPr>
          <p:nvPr/>
        </p:nvPicPr>
        <p:blipFill>
          <a:blip r:embed="rId2"/>
          <a:stretch>
            <a:fillRect/>
          </a:stretch>
        </p:blipFill>
        <p:spPr>
          <a:xfrm>
            <a:off x="1052556" y="3288855"/>
            <a:ext cx="5942998" cy="2995463"/>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E41AA48-D9E2-497F-8765-061BDE3B4230}"/>
              </a:ext>
            </a:extLst>
          </p:cNvPr>
          <p:cNvPicPr>
            <a:picLocks noChangeAspect="1"/>
          </p:cNvPicPr>
          <p:nvPr/>
        </p:nvPicPr>
        <p:blipFill>
          <a:blip r:embed="rId3"/>
          <a:stretch>
            <a:fillRect/>
          </a:stretch>
        </p:blipFill>
        <p:spPr>
          <a:xfrm>
            <a:off x="9046028" y="1231526"/>
            <a:ext cx="2994698" cy="5446667"/>
          </a:xfrm>
          <a:prstGeom prst="rect">
            <a:avLst/>
          </a:prstGeom>
          <a:ln>
            <a:solidFill>
              <a:schemeClr val="tx1">
                <a:lumMod val="75000"/>
                <a:lumOff val="25000"/>
              </a:schemeClr>
            </a:solidFill>
          </a:ln>
        </p:spPr>
      </p:pic>
    </p:spTree>
    <p:extLst>
      <p:ext uri="{BB962C8B-B14F-4D97-AF65-F5344CB8AC3E}">
        <p14:creationId xmlns:p14="http://schemas.microsoft.com/office/powerpoint/2010/main" val="2222236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77AFB9-9F7F-4AFA-BDDA-22A3FDA893AD}"/>
              </a:ext>
            </a:extLst>
          </p:cNvPr>
          <p:cNvPicPr>
            <a:picLocks noChangeAspect="1"/>
          </p:cNvPicPr>
          <p:nvPr/>
        </p:nvPicPr>
        <p:blipFill>
          <a:blip r:embed="rId2"/>
          <a:stretch>
            <a:fillRect/>
          </a:stretch>
        </p:blipFill>
        <p:spPr>
          <a:xfrm>
            <a:off x="755196" y="2218"/>
            <a:ext cx="10903404" cy="6855782"/>
          </a:xfrm>
          <a:prstGeom prst="rect">
            <a:avLst/>
          </a:prstGeom>
          <a:ln w="12700">
            <a:solidFill>
              <a:schemeClr val="tx1"/>
            </a:solidFill>
          </a:ln>
        </p:spPr>
      </p:pic>
      <p:grpSp>
        <p:nvGrpSpPr>
          <p:cNvPr id="12" name="Group 11">
            <a:extLst>
              <a:ext uri="{FF2B5EF4-FFF2-40B4-BE49-F238E27FC236}">
                <a16:creationId xmlns:a16="http://schemas.microsoft.com/office/drawing/2014/main" id="{8A96B328-FF0D-4503-8C7A-E61292E7B0A9}"/>
              </a:ext>
            </a:extLst>
          </p:cNvPr>
          <p:cNvGrpSpPr/>
          <p:nvPr/>
        </p:nvGrpSpPr>
        <p:grpSpPr>
          <a:xfrm>
            <a:off x="1905000" y="3124199"/>
            <a:ext cx="6257064" cy="3646715"/>
            <a:chOff x="1905000" y="3124199"/>
            <a:chExt cx="6257064" cy="3646715"/>
          </a:xfrm>
        </p:grpSpPr>
        <p:pic>
          <p:nvPicPr>
            <p:cNvPr id="3" name="Picture 2">
              <a:extLst>
                <a:ext uri="{FF2B5EF4-FFF2-40B4-BE49-F238E27FC236}">
                  <a16:creationId xmlns:a16="http://schemas.microsoft.com/office/drawing/2014/main" id="{9717FFE7-A83C-4713-A257-222E2F889E2B}"/>
                </a:ext>
              </a:extLst>
            </p:cNvPr>
            <p:cNvPicPr>
              <a:picLocks noChangeAspect="1"/>
            </p:cNvPicPr>
            <p:nvPr/>
          </p:nvPicPr>
          <p:blipFill rotWithShape="1">
            <a:blip r:embed="rId3"/>
            <a:srcRect l="32545" t="17145" r="364" b="12115"/>
            <a:stretch/>
          </p:blipFill>
          <p:spPr>
            <a:xfrm>
              <a:off x="3407230" y="3124199"/>
              <a:ext cx="4754834" cy="3646715"/>
            </a:xfrm>
            <a:prstGeom prst="rect">
              <a:avLst/>
            </a:prstGeom>
            <a:ln w="28575">
              <a:solidFill>
                <a:srgbClr val="C00000"/>
              </a:solidFill>
              <a:prstDash val="sysDash"/>
            </a:ln>
          </p:spPr>
        </p:pic>
        <p:cxnSp>
          <p:nvCxnSpPr>
            <p:cNvPr id="6" name="Straight Arrow Connector 5">
              <a:extLst>
                <a:ext uri="{FF2B5EF4-FFF2-40B4-BE49-F238E27FC236}">
                  <a16:creationId xmlns:a16="http://schemas.microsoft.com/office/drawing/2014/main" id="{94E5B1B5-A2DB-472D-A2A7-66CAF89D52EF}"/>
                </a:ext>
              </a:extLst>
            </p:cNvPr>
            <p:cNvCxnSpPr>
              <a:cxnSpLocks/>
            </p:cNvCxnSpPr>
            <p:nvPr/>
          </p:nvCxnSpPr>
          <p:spPr>
            <a:xfrm>
              <a:off x="1905000" y="3274988"/>
              <a:ext cx="1360714" cy="273755"/>
            </a:xfrm>
            <a:prstGeom prst="straightConnector1">
              <a:avLst/>
            </a:prstGeom>
            <a:ln w="28575">
              <a:solidFill>
                <a:srgbClr val="C0000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Arrow: Right 1">
            <a:extLst>
              <a:ext uri="{FF2B5EF4-FFF2-40B4-BE49-F238E27FC236}">
                <a16:creationId xmlns:a16="http://schemas.microsoft.com/office/drawing/2014/main" id="{D048D756-B5B4-44AB-ADF2-821858D3DD8D}"/>
              </a:ext>
            </a:extLst>
          </p:cNvPr>
          <p:cNvSpPr/>
          <p:nvPr/>
        </p:nvSpPr>
        <p:spPr bwMode="auto">
          <a:xfrm>
            <a:off x="175490" y="4064001"/>
            <a:ext cx="748146" cy="517236"/>
          </a:xfrm>
          <a:prstGeom prst="rightArrow">
            <a:avLst/>
          </a:prstGeom>
          <a:solidFill>
            <a:srgbClr val="C0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470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C82F-1350-4F1E-BFD8-B18B465B70C0}"/>
              </a:ext>
            </a:extLst>
          </p:cNvPr>
          <p:cNvSpPr>
            <a:spLocks noGrp="1"/>
          </p:cNvSpPr>
          <p:nvPr>
            <p:ph type="title"/>
          </p:nvPr>
        </p:nvSpPr>
        <p:spPr/>
        <p:txBody>
          <a:bodyPr/>
          <a:lstStyle/>
          <a:p>
            <a:r>
              <a:rPr lang="en-US"/>
              <a:t>Managing Power BI Embedded Capacities</a:t>
            </a:r>
            <a:endParaRPr lang="en-US" dirty="0"/>
          </a:p>
        </p:txBody>
      </p:sp>
      <p:sp>
        <p:nvSpPr>
          <p:cNvPr id="3" name="Text Placeholder 2">
            <a:extLst>
              <a:ext uri="{FF2B5EF4-FFF2-40B4-BE49-F238E27FC236}">
                <a16:creationId xmlns:a16="http://schemas.microsoft.com/office/drawing/2014/main" id="{88CC9295-AB6E-4C10-B146-FDB98E4CA5F4}"/>
              </a:ext>
            </a:extLst>
          </p:cNvPr>
          <p:cNvSpPr>
            <a:spLocks noGrp="1"/>
          </p:cNvSpPr>
          <p:nvPr>
            <p:ph type="body" sz="quarter" idx="10"/>
          </p:nvPr>
        </p:nvSpPr>
        <p:spPr>
          <a:xfrm>
            <a:off x="584200" y="1215364"/>
            <a:ext cx="11018520" cy="2573012"/>
          </a:xfrm>
        </p:spPr>
        <p:txBody>
          <a:bodyPr/>
          <a:lstStyle/>
          <a:p>
            <a:r>
              <a:rPr lang="en-US" dirty="0"/>
              <a:t>Managing Power BI Embedded capacity done Azure portal</a:t>
            </a:r>
          </a:p>
          <a:p>
            <a:pPr lvl="1"/>
            <a:r>
              <a:rPr lang="en-US" dirty="0"/>
              <a:t>Use Azure portal to assign administrators and change pricing tier to scale up/down</a:t>
            </a:r>
          </a:p>
          <a:p>
            <a:r>
              <a:rPr lang="en-US" dirty="0"/>
              <a:t>Managing Power BI Embedded capacity in Power BI Admin portal</a:t>
            </a:r>
          </a:p>
          <a:p>
            <a:pPr lvl="1"/>
            <a:r>
              <a:rPr lang="en-US" dirty="0"/>
              <a:t>Power BI Admin portal to assign workspaces to capacities</a:t>
            </a:r>
          </a:p>
          <a:p>
            <a:pPr lvl="1"/>
            <a:endParaRPr lang="en-US" dirty="0"/>
          </a:p>
          <a:p>
            <a:endParaRPr lang="en-US" dirty="0"/>
          </a:p>
        </p:txBody>
      </p:sp>
      <p:pic>
        <p:nvPicPr>
          <p:cNvPr id="4" name="Picture 3">
            <a:extLst>
              <a:ext uri="{FF2B5EF4-FFF2-40B4-BE49-F238E27FC236}">
                <a16:creationId xmlns:a16="http://schemas.microsoft.com/office/drawing/2014/main" id="{4F5AF0E0-A1CB-4E23-AD72-812EC4A043DD}"/>
              </a:ext>
            </a:extLst>
          </p:cNvPr>
          <p:cNvPicPr>
            <a:picLocks noChangeAspect="1"/>
          </p:cNvPicPr>
          <p:nvPr/>
        </p:nvPicPr>
        <p:blipFill>
          <a:blip r:embed="rId2"/>
          <a:stretch>
            <a:fillRect/>
          </a:stretch>
        </p:blipFill>
        <p:spPr>
          <a:xfrm>
            <a:off x="584200" y="3233808"/>
            <a:ext cx="9967975" cy="2881737"/>
          </a:xfrm>
          <a:prstGeom prst="rect">
            <a:avLst/>
          </a:prstGeom>
          <a:ln>
            <a:solidFill>
              <a:schemeClr val="bg1">
                <a:lumMod val="50000"/>
              </a:schemeClr>
            </a:solidFill>
          </a:ln>
        </p:spPr>
      </p:pic>
    </p:spTree>
    <p:extLst>
      <p:ext uri="{BB962C8B-B14F-4D97-AF65-F5344CB8AC3E}">
        <p14:creationId xmlns:p14="http://schemas.microsoft.com/office/powerpoint/2010/main" val="20605152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FE76-2FC0-49E3-B623-0447D0E49F22}"/>
              </a:ext>
            </a:extLst>
          </p:cNvPr>
          <p:cNvSpPr>
            <a:spLocks noGrp="1"/>
          </p:cNvSpPr>
          <p:nvPr>
            <p:ph type="title"/>
          </p:nvPr>
        </p:nvSpPr>
        <p:spPr>
          <a:xfrm>
            <a:off x="381434" y="370114"/>
            <a:ext cx="11018520" cy="553998"/>
          </a:xfrm>
        </p:spPr>
        <p:txBody>
          <a:bodyPr/>
          <a:lstStyle/>
          <a:p>
            <a:r>
              <a:rPr lang="en-US" dirty="0"/>
              <a:t>PBI Capacity SKU Decoder Ring</a:t>
            </a:r>
          </a:p>
        </p:txBody>
      </p:sp>
      <p:graphicFrame>
        <p:nvGraphicFramePr>
          <p:cNvPr id="4" name="Table 3">
            <a:extLst>
              <a:ext uri="{FF2B5EF4-FFF2-40B4-BE49-F238E27FC236}">
                <a16:creationId xmlns:a16="http://schemas.microsoft.com/office/drawing/2014/main" id="{0871ABE2-9DF4-4A60-A9EC-08018E7B83A7}"/>
              </a:ext>
            </a:extLst>
          </p:cNvPr>
          <p:cNvGraphicFramePr>
            <a:graphicFrameLocks noGrp="1"/>
          </p:cNvGraphicFramePr>
          <p:nvPr>
            <p:extLst>
              <p:ext uri="{D42A27DB-BD31-4B8C-83A1-F6EECF244321}">
                <p14:modId xmlns:p14="http://schemas.microsoft.com/office/powerpoint/2010/main" val="4034915037"/>
              </p:ext>
            </p:extLst>
          </p:nvPr>
        </p:nvGraphicFramePr>
        <p:xfrm>
          <a:off x="381434" y="1043857"/>
          <a:ext cx="11636394" cy="5486400"/>
        </p:xfrm>
        <a:graphic>
          <a:graphicData uri="http://schemas.openxmlformats.org/drawingml/2006/table">
            <a:tbl>
              <a:tblPr firstRow="1" bandRow="1">
                <a:tableStyleId>{5C22544A-7EE6-4342-B048-85BDC9FD1C3A}</a:tableStyleId>
              </a:tblPr>
              <a:tblGrid>
                <a:gridCol w="6182651">
                  <a:extLst>
                    <a:ext uri="{9D8B030D-6E8A-4147-A177-3AD203B41FA5}">
                      <a16:colId xmlns:a16="http://schemas.microsoft.com/office/drawing/2014/main" val="2326602452"/>
                    </a:ext>
                  </a:extLst>
                </a:gridCol>
                <a:gridCol w="1850571">
                  <a:extLst>
                    <a:ext uri="{9D8B030D-6E8A-4147-A177-3AD203B41FA5}">
                      <a16:colId xmlns:a16="http://schemas.microsoft.com/office/drawing/2014/main" val="4081626261"/>
                    </a:ext>
                  </a:extLst>
                </a:gridCol>
                <a:gridCol w="1905000">
                  <a:extLst>
                    <a:ext uri="{9D8B030D-6E8A-4147-A177-3AD203B41FA5}">
                      <a16:colId xmlns:a16="http://schemas.microsoft.com/office/drawing/2014/main" val="3871841051"/>
                    </a:ext>
                  </a:extLst>
                </a:gridCol>
                <a:gridCol w="1698172">
                  <a:extLst>
                    <a:ext uri="{9D8B030D-6E8A-4147-A177-3AD203B41FA5}">
                      <a16:colId xmlns:a16="http://schemas.microsoft.com/office/drawing/2014/main" val="3884771204"/>
                    </a:ext>
                  </a:extLst>
                </a:gridCol>
              </a:tblGrid>
              <a:tr h="548640">
                <a:tc>
                  <a:txBody>
                    <a:bodyPr/>
                    <a:lstStyle/>
                    <a:p>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P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EM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A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578564"/>
                  </a:ext>
                </a:extLst>
              </a:tr>
              <a:tr h="548640">
                <a:tc>
                  <a:txBody>
                    <a:bodyPr/>
                    <a:lstStyle/>
                    <a:p>
                      <a:r>
                        <a:rPr lang="en-US" sz="1800" dirty="0"/>
                        <a:t>Purchased through…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50000"/>
                              <a:lumOff val="50000"/>
                            </a:schemeClr>
                          </a:solidFill>
                        </a:rPr>
                        <a:t>Office 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50000"/>
                              <a:lumOff val="50000"/>
                            </a:schemeClr>
                          </a:solidFill>
                        </a:rPr>
                        <a:t>Office 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90000"/>
                              <a:lumOff val="10000"/>
                            </a:schemeClr>
                          </a:solidFill>
                        </a:rPr>
                        <a:t>Azure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992029"/>
                  </a:ext>
                </a:extLst>
              </a:tr>
              <a:tr h="548640">
                <a:tc>
                  <a:txBody>
                    <a:bodyPr/>
                    <a:lstStyle/>
                    <a:p>
                      <a:r>
                        <a:rPr lang="en-US" sz="1800" dirty="0"/>
                        <a:t>Supports Power BI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6863750"/>
                  </a:ext>
                </a:extLst>
              </a:tr>
              <a:tr h="548640">
                <a:tc>
                  <a:txBody>
                    <a:bodyPr/>
                    <a:lstStyle/>
                    <a:p>
                      <a:r>
                        <a:rPr lang="en-US" sz="1800" dirty="0"/>
                        <a:t>Supports 3</a:t>
                      </a:r>
                      <a:r>
                        <a:rPr lang="en-US" sz="1800" baseline="30000" dirty="0"/>
                        <a:t>rd</a:t>
                      </a:r>
                      <a:r>
                        <a:rPr lang="en-US" sz="1800" dirty="0"/>
                        <a:t> Party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endParaRPr lang="en-US" sz="2000" b="1" dirty="0">
                        <a:solidFill>
                          <a:srgbClr val="9900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4833285"/>
                  </a:ext>
                </a:extLst>
              </a:tr>
              <a:tr h="548640">
                <a:tc>
                  <a:txBody>
                    <a:bodyPr/>
                    <a:lstStyle/>
                    <a:p>
                      <a:r>
                        <a:rPr lang="en-US" sz="1800" dirty="0"/>
                        <a:t>Supports 1</a:t>
                      </a:r>
                      <a:r>
                        <a:rPr lang="en-US" sz="1800" baseline="30000" dirty="0"/>
                        <a:t>st</a:t>
                      </a:r>
                      <a:r>
                        <a:rPr lang="en-US" sz="1800" dirty="0"/>
                        <a:t> Party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6014412"/>
                  </a:ext>
                </a:extLst>
              </a:tr>
              <a:tr h="548640">
                <a:tc>
                  <a:txBody>
                    <a:bodyPr/>
                    <a:lstStyle/>
                    <a:p>
                      <a:r>
                        <a:rPr lang="en-US" sz="1800" dirty="0"/>
                        <a:t>Supports free users accessing content in app.powerbi.com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0899327"/>
                  </a:ext>
                </a:extLst>
              </a:tr>
              <a:tr h="5486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Supports free users accessing content in Power BI Mobile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160777"/>
                  </a:ext>
                </a:extLst>
              </a:tr>
              <a:tr h="548640">
                <a:tc>
                  <a:txBody>
                    <a:bodyPr/>
                    <a:lstStyle/>
                    <a:p>
                      <a:r>
                        <a:rPr lang="en-US" sz="1800" dirty="0"/>
                        <a:t>Billing cycle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FF33CC"/>
                          </a:solidFill>
                        </a:rPr>
                        <a:t>Hourly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4216621"/>
                  </a:ext>
                </a:extLst>
              </a:tr>
              <a:tr h="548640">
                <a:tc>
                  <a:txBody>
                    <a:bodyPr/>
                    <a:lstStyle/>
                    <a:p>
                      <a:r>
                        <a:rPr lang="en-US" sz="1800" dirty="0"/>
                        <a:t>Commitment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660066"/>
                          </a:solidFill>
                        </a:rPr>
                        <a:t>Monthly/Yearly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bg1">
                              <a:lumMod val="50000"/>
                            </a:schemeClr>
                          </a:solidFill>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476470"/>
                  </a:ext>
                </a:extLst>
              </a:tr>
              <a:tr h="548640">
                <a:tc>
                  <a:txBody>
                    <a:bodyPr/>
                    <a:lstStyle/>
                    <a:p>
                      <a:r>
                        <a:rPr lang="en-US" sz="1800" dirty="0"/>
                        <a:t>Turn it off when your not using 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9198412"/>
                  </a:ext>
                </a:extLst>
              </a:tr>
            </a:tbl>
          </a:graphicData>
        </a:graphic>
      </p:graphicFrame>
    </p:spTree>
    <p:extLst>
      <p:ext uri="{BB962C8B-B14F-4D97-AF65-F5344CB8AC3E}">
        <p14:creationId xmlns:p14="http://schemas.microsoft.com/office/powerpoint/2010/main" val="283013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396875" indent="-396875"/>
            <a:r>
              <a:rPr lang="en-US" dirty="0"/>
              <a:t>Power BI Embedding Fundamentals</a:t>
            </a:r>
          </a:p>
          <a:p>
            <a:pPr marL="396875" indent="-396875"/>
            <a:r>
              <a:rPr lang="en-US" dirty="0"/>
              <a:t>Managing Content using App Workspaces</a:t>
            </a:r>
          </a:p>
          <a:p>
            <a:pPr marL="396875" indent="-396875"/>
            <a:r>
              <a:rPr lang="en-US" dirty="0"/>
              <a:t>Understanding Dedicated Capacities</a:t>
            </a:r>
          </a:p>
          <a:p>
            <a:pPr marL="396875" indent="-396875">
              <a:buFont typeface="Wingdings" panose="05000000000000000000" pitchFamily="2" charset="2"/>
              <a:buChar char="Ø"/>
            </a:pPr>
            <a:r>
              <a:rPr lang="en-US" b="1" dirty="0">
                <a:solidFill>
                  <a:srgbClr val="002060"/>
                </a:solidFill>
              </a:rPr>
              <a:t>Using the Onboarding Experience Tool</a:t>
            </a:r>
          </a:p>
          <a:p>
            <a:pPr marL="396875" indent="-396875"/>
            <a:r>
              <a:rPr lang="en-US" dirty="0"/>
              <a:t>Programming with Power BI Service API</a:t>
            </a:r>
          </a:p>
          <a:p>
            <a:pPr marL="396875" indent="-396875"/>
            <a:r>
              <a:rPr lang="en-US" dirty="0"/>
              <a:t>Embedding with the Power BI JavaScript API</a:t>
            </a:r>
          </a:p>
        </p:txBody>
      </p:sp>
    </p:spTree>
    <p:extLst>
      <p:ext uri="{BB962C8B-B14F-4D97-AF65-F5344CB8AC3E}">
        <p14:creationId xmlns:p14="http://schemas.microsoft.com/office/powerpoint/2010/main" val="14059844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11AF-DFFA-48DB-A4B5-70A55937C323}"/>
              </a:ext>
            </a:extLst>
          </p:cNvPr>
          <p:cNvSpPr>
            <a:spLocks noGrp="1"/>
          </p:cNvSpPr>
          <p:nvPr>
            <p:ph type="title"/>
          </p:nvPr>
        </p:nvSpPr>
        <p:spPr/>
        <p:txBody>
          <a:bodyPr/>
          <a:lstStyle/>
          <a:p>
            <a:r>
              <a:rPr lang="en-US"/>
              <a:t>Understanding Authentication with Azure AD</a:t>
            </a:r>
            <a:endParaRPr lang="en-US" dirty="0"/>
          </a:p>
        </p:txBody>
      </p:sp>
      <p:sp>
        <p:nvSpPr>
          <p:cNvPr id="3" name="Text Placeholder 2">
            <a:extLst>
              <a:ext uri="{FF2B5EF4-FFF2-40B4-BE49-F238E27FC236}">
                <a16:creationId xmlns:a16="http://schemas.microsoft.com/office/drawing/2014/main" id="{77161C9E-26F5-42CB-94B5-EBA778049209}"/>
              </a:ext>
            </a:extLst>
          </p:cNvPr>
          <p:cNvSpPr>
            <a:spLocks noGrp="1"/>
          </p:cNvSpPr>
          <p:nvPr>
            <p:ph type="body" sz="quarter" idx="10"/>
          </p:nvPr>
        </p:nvSpPr>
        <p:spPr>
          <a:xfrm>
            <a:off x="584200" y="1215364"/>
            <a:ext cx="11018520" cy="1908215"/>
          </a:xfrm>
        </p:spPr>
        <p:txBody>
          <a:bodyPr/>
          <a:lstStyle/>
          <a:p>
            <a:r>
              <a:rPr lang="en-US" dirty="0"/>
              <a:t>Requirements of calling the Power BI Service API</a:t>
            </a:r>
          </a:p>
          <a:p>
            <a:pPr lvl="1"/>
            <a:r>
              <a:rPr lang="en-US" dirty="0"/>
              <a:t>App must be registered with Azure AD with Application ID (aka Client ID)</a:t>
            </a:r>
          </a:p>
          <a:p>
            <a:pPr lvl="1"/>
            <a:r>
              <a:rPr lang="en-US" dirty="0"/>
              <a:t>App must be created with app type of as </a:t>
            </a:r>
            <a:r>
              <a:rPr lang="en-US" sz="1600" b="1" dirty="0"/>
              <a:t>Web app / API</a:t>
            </a:r>
            <a:r>
              <a:rPr lang="en-US" dirty="0"/>
              <a:t> or </a:t>
            </a:r>
            <a:r>
              <a:rPr lang="en-US" sz="1600" b="1" dirty="0"/>
              <a:t>Native</a:t>
            </a:r>
            <a:endParaRPr lang="en-US" b="1" dirty="0"/>
          </a:p>
          <a:p>
            <a:pPr lvl="1"/>
            <a:r>
              <a:rPr lang="en-US" dirty="0"/>
              <a:t>App registration must be configured with required permissions</a:t>
            </a:r>
          </a:p>
          <a:p>
            <a:pPr lvl="1"/>
            <a:r>
              <a:rPr lang="en-US" dirty="0"/>
              <a:t>App must implement authentication flow to authenticate user and obtain access token</a:t>
            </a:r>
          </a:p>
        </p:txBody>
      </p:sp>
      <p:pic>
        <p:nvPicPr>
          <p:cNvPr id="4" name="Picture 3">
            <a:extLst>
              <a:ext uri="{FF2B5EF4-FFF2-40B4-BE49-F238E27FC236}">
                <a16:creationId xmlns:a16="http://schemas.microsoft.com/office/drawing/2014/main" id="{0186B343-1527-4903-8514-197BCC20A1E6}"/>
              </a:ext>
            </a:extLst>
          </p:cNvPr>
          <p:cNvPicPr>
            <a:picLocks noChangeAspect="1"/>
          </p:cNvPicPr>
          <p:nvPr/>
        </p:nvPicPr>
        <p:blipFill>
          <a:blip r:embed="rId2"/>
          <a:stretch>
            <a:fillRect/>
          </a:stretch>
        </p:blipFill>
        <p:spPr>
          <a:xfrm>
            <a:off x="1012166" y="3327745"/>
            <a:ext cx="7956343" cy="3371220"/>
          </a:xfrm>
          <a:prstGeom prst="rect">
            <a:avLst/>
          </a:prstGeom>
          <a:ln>
            <a:solidFill>
              <a:schemeClr val="tx1">
                <a:lumMod val="75000"/>
                <a:lumOff val="25000"/>
              </a:schemeClr>
            </a:solidFill>
          </a:ln>
        </p:spPr>
      </p:pic>
    </p:spTree>
    <p:extLst>
      <p:ext uri="{BB962C8B-B14F-4D97-AF65-F5344CB8AC3E}">
        <p14:creationId xmlns:p14="http://schemas.microsoft.com/office/powerpoint/2010/main" val="37240086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1908-816A-4E22-8377-CF1F0B69B09D}"/>
              </a:ext>
            </a:extLst>
          </p:cNvPr>
          <p:cNvSpPr>
            <a:spLocks noGrp="1"/>
          </p:cNvSpPr>
          <p:nvPr>
            <p:ph type="title"/>
          </p:nvPr>
        </p:nvSpPr>
        <p:spPr>
          <a:xfrm>
            <a:off x="588263" y="457200"/>
            <a:ext cx="11018520" cy="923330"/>
          </a:xfrm>
        </p:spPr>
        <p:txBody>
          <a:bodyPr/>
          <a:lstStyle/>
          <a:p>
            <a:r>
              <a:rPr lang="en-US" dirty="0"/>
              <a:t>Power BI Embedding Onboarding Experience Tool</a:t>
            </a:r>
            <a:br>
              <a:rPr lang="en-US" dirty="0"/>
            </a:br>
            <a:r>
              <a:rPr lang="en-US" sz="2400" dirty="0">
                <a:hlinkClick r:id="rId2"/>
              </a:rPr>
              <a:t>https://app.powerbi.com/embedsetup</a:t>
            </a:r>
            <a:r>
              <a:rPr lang="en-US" sz="2400" dirty="0"/>
              <a:t> </a:t>
            </a:r>
            <a:endParaRPr lang="en-US" dirty="0"/>
          </a:p>
        </p:txBody>
      </p:sp>
      <p:pic>
        <p:nvPicPr>
          <p:cNvPr id="3" name="Picture 2">
            <a:extLst>
              <a:ext uri="{FF2B5EF4-FFF2-40B4-BE49-F238E27FC236}">
                <a16:creationId xmlns:a16="http://schemas.microsoft.com/office/drawing/2014/main" id="{84C79E20-A5B0-4EBD-9C1F-5C8139E7F4B2}"/>
              </a:ext>
            </a:extLst>
          </p:cNvPr>
          <p:cNvPicPr>
            <a:picLocks noChangeAspect="1"/>
          </p:cNvPicPr>
          <p:nvPr/>
        </p:nvPicPr>
        <p:blipFill>
          <a:blip r:embed="rId3"/>
          <a:stretch>
            <a:fillRect/>
          </a:stretch>
        </p:blipFill>
        <p:spPr>
          <a:xfrm>
            <a:off x="2533277" y="1876494"/>
            <a:ext cx="7446529" cy="4436230"/>
          </a:xfrm>
          <a:prstGeom prst="rect">
            <a:avLst/>
          </a:prstGeom>
          <a:ln>
            <a:solidFill>
              <a:schemeClr val="tx1">
                <a:lumMod val="75000"/>
                <a:lumOff val="25000"/>
              </a:schemeClr>
            </a:solidFill>
          </a:ln>
        </p:spPr>
      </p:pic>
      <p:sp>
        <p:nvSpPr>
          <p:cNvPr id="4" name="Arrow: Right 3">
            <a:extLst>
              <a:ext uri="{FF2B5EF4-FFF2-40B4-BE49-F238E27FC236}">
                <a16:creationId xmlns:a16="http://schemas.microsoft.com/office/drawing/2014/main" id="{37AD5399-EE0E-43F2-9A0E-F6FC7A46BA9C}"/>
              </a:ext>
            </a:extLst>
          </p:cNvPr>
          <p:cNvSpPr/>
          <p:nvPr/>
        </p:nvSpPr>
        <p:spPr bwMode="auto">
          <a:xfrm>
            <a:off x="745857" y="5686188"/>
            <a:ext cx="2566590" cy="477202"/>
          </a:xfrm>
          <a:prstGeom prst="rightArrow">
            <a:avLst>
              <a:gd name="adj1" fmla="val 66018"/>
              <a:gd name="adj2" fmla="val 110084"/>
            </a:avLst>
          </a:prstGeom>
          <a:solidFill>
            <a:srgbClr val="FFFFCC"/>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C00000"/>
                </a:solidFill>
                <a:latin typeface="Arial Black" panose="020B0A04020102020204" pitchFamily="34" charset="0"/>
                <a:ea typeface="Segoe UI" pitchFamily="34" charset="0"/>
                <a:cs typeface="Segoe UI" pitchFamily="34" charset="0"/>
              </a:rPr>
              <a:t>Third Party Embedding</a:t>
            </a:r>
          </a:p>
        </p:txBody>
      </p:sp>
      <p:sp>
        <p:nvSpPr>
          <p:cNvPr id="6" name="Arrow: Right 5">
            <a:extLst>
              <a:ext uri="{FF2B5EF4-FFF2-40B4-BE49-F238E27FC236}">
                <a16:creationId xmlns:a16="http://schemas.microsoft.com/office/drawing/2014/main" id="{933C61A4-E40C-4B8A-8D43-508B03FB2BA4}"/>
              </a:ext>
            </a:extLst>
          </p:cNvPr>
          <p:cNvSpPr/>
          <p:nvPr/>
        </p:nvSpPr>
        <p:spPr bwMode="auto">
          <a:xfrm flipH="1">
            <a:off x="8642487" y="5674313"/>
            <a:ext cx="2587610" cy="477202"/>
          </a:xfrm>
          <a:prstGeom prst="rightArrow">
            <a:avLst>
              <a:gd name="adj1" fmla="val 66018"/>
              <a:gd name="adj2" fmla="val 110084"/>
            </a:avLst>
          </a:prstGeom>
          <a:solidFill>
            <a:srgbClr val="FFFFCC"/>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C00000"/>
                </a:solidFill>
                <a:latin typeface="Arial Black" panose="020B0A04020102020204" pitchFamily="34" charset="0"/>
                <a:ea typeface="Segoe UI" pitchFamily="34" charset="0"/>
                <a:cs typeface="Segoe UI" pitchFamily="34" charset="0"/>
              </a:rPr>
              <a:t>First Party Embedding</a:t>
            </a:r>
          </a:p>
        </p:txBody>
      </p:sp>
    </p:spTree>
    <p:extLst>
      <p:ext uri="{BB962C8B-B14F-4D97-AF65-F5344CB8AC3E}">
        <p14:creationId xmlns:p14="http://schemas.microsoft.com/office/powerpoint/2010/main" val="3923023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and Slides for this Session</a:t>
            </a:r>
            <a:endParaRPr lang="en-US" dirty="0"/>
          </a:p>
        </p:txBody>
      </p:sp>
      <p:sp>
        <p:nvSpPr>
          <p:cNvPr id="3" name="Content Placeholder 2"/>
          <p:cNvSpPr>
            <a:spLocks noGrp="1"/>
          </p:cNvSpPr>
          <p:nvPr>
            <p:ph type="body" sz="quarter" idx="10"/>
          </p:nvPr>
        </p:nvSpPr>
        <p:spPr/>
        <p:txBody>
          <a:bodyPr/>
          <a:lstStyle/>
          <a:p>
            <a:r>
              <a:rPr lang="en-US">
                <a:hlinkClick r:id="rId2"/>
              </a:rPr>
              <a:t>https://github.com/CriticalPathTraining/PowerBiEmbedded</a:t>
            </a:r>
            <a:r>
              <a:rPr lang="en-US"/>
              <a:t> </a:t>
            </a:r>
            <a:endParaRPr lang="en-US" dirty="0"/>
          </a:p>
        </p:txBody>
      </p:sp>
      <p:pic>
        <p:nvPicPr>
          <p:cNvPr id="4" name="Picture 3"/>
          <p:cNvPicPr>
            <a:picLocks noChangeAspect="1"/>
          </p:cNvPicPr>
          <p:nvPr/>
        </p:nvPicPr>
        <p:blipFill rotWithShape="1">
          <a:blip r:embed="rId3"/>
          <a:srcRect b="14035"/>
          <a:stretch/>
        </p:blipFill>
        <p:spPr>
          <a:xfrm>
            <a:off x="586390" y="2028217"/>
            <a:ext cx="8902086" cy="4573693"/>
          </a:xfrm>
          <a:prstGeom prst="rect">
            <a:avLst/>
          </a:prstGeom>
          <a:ln>
            <a:solidFill>
              <a:schemeClr val="tx1">
                <a:lumMod val="50000"/>
                <a:lumOff val="50000"/>
              </a:schemeClr>
            </a:solidFill>
          </a:ln>
        </p:spPr>
      </p:pic>
    </p:spTree>
    <p:extLst>
      <p:ext uri="{BB962C8B-B14F-4D97-AF65-F5344CB8AC3E}">
        <p14:creationId xmlns:p14="http://schemas.microsoft.com/office/powerpoint/2010/main" val="19630817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CEFF-C9AA-4F8F-9B91-CE541955B66B}"/>
              </a:ext>
            </a:extLst>
          </p:cNvPr>
          <p:cNvSpPr>
            <a:spLocks noGrp="1"/>
          </p:cNvSpPr>
          <p:nvPr>
            <p:ph type="title"/>
          </p:nvPr>
        </p:nvSpPr>
        <p:spPr/>
        <p:txBody>
          <a:bodyPr/>
          <a:lstStyle/>
          <a:p>
            <a:r>
              <a:rPr lang="en-US" dirty="0"/>
              <a:t>App-Owns-Data Experience – Step 1</a:t>
            </a:r>
          </a:p>
        </p:txBody>
      </p:sp>
      <p:pic>
        <p:nvPicPr>
          <p:cNvPr id="3" name="Picture 2">
            <a:extLst>
              <a:ext uri="{FF2B5EF4-FFF2-40B4-BE49-F238E27FC236}">
                <a16:creationId xmlns:a16="http://schemas.microsoft.com/office/drawing/2014/main" id="{12373986-43C5-4153-A878-B6456E773536}"/>
              </a:ext>
            </a:extLst>
          </p:cNvPr>
          <p:cNvPicPr>
            <a:picLocks noChangeAspect="1"/>
          </p:cNvPicPr>
          <p:nvPr/>
        </p:nvPicPr>
        <p:blipFill>
          <a:blip r:embed="rId2"/>
          <a:stretch>
            <a:fillRect/>
          </a:stretch>
        </p:blipFill>
        <p:spPr>
          <a:xfrm>
            <a:off x="588263" y="1271019"/>
            <a:ext cx="9607138" cy="5095022"/>
          </a:xfrm>
          <a:prstGeom prst="rect">
            <a:avLst/>
          </a:prstGeom>
          <a:ln>
            <a:solidFill>
              <a:schemeClr val="tx1">
                <a:lumMod val="50000"/>
                <a:lumOff val="50000"/>
              </a:schemeClr>
            </a:solidFill>
          </a:ln>
        </p:spPr>
      </p:pic>
    </p:spTree>
    <p:extLst>
      <p:ext uri="{BB962C8B-B14F-4D97-AF65-F5344CB8AC3E}">
        <p14:creationId xmlns:p14="http://schemas.microsoft.com/office/powerpoint/2010/main" val="39392882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0D49-D08E-46FB-843C-E3204B65670A}"/>
              </a:ext>
            </a:extLst>
          </p:cNvPr>
          <p:cNvSpPr>
            <a:spLocks noGrp="1"/>
          </p:cNvSpPr>
          <p:nvPr>
            <p:ph type="title"/>
          </p:nvPr>
        </p:nvSpPr>
        <p:spPr/>
        <p:txBody>
          <a:bodyPr/>
          <a:lstStyle/>
          <a:p>
            <a:r>
              <a:rPr lang="en-US" dirty="0"/>
              <a:t>App-Owns-Data Experience – Step 2</a:t>
            </a:r>
          </a:p>
        </p:txBody>
      </p:sp>
      <p:pic>
        <p:nvPicPr>
          <p:cNvPr id="3" name="Picture 2">
            <a:extLst>
              <a:ext uri="{FF2B5EF4-FFF2-40B4-BE49-F238E27FC236}">
                <a16:creationId xmlns:a16="http://schemas.microsoft.com/office/drawing/2014/main" id="{EC8897F6-16EF-4E2E-9893-E6660CB4D671}"/>
              </a:ext>
            </a:extLst>
          </p:cNvPr>
          <p:cNvPicPr>
            <a:picLocks noChangeAspect="1"/>
          </p:cNvPicPr>
          <p:nvPr/>
        </p:nvPicPr>
        <p:blipFill rotWithShape="1">
          <a:blip r:embed="rId2"/>
          <a:srcRect t="7886"/>
          <a:stretch/>
        </p:blipFill>
        <p:spPr>
          <a:xfrm>
            <a:off x="588263" y="1288473"/>
            <a:ext cx="5178679" cy="4993574"/>
          </a:xfrm>
          <a:prstGeom prst="rect">
            <a:avLst/>
          </a:prstGeom>
          <a:ln>
            <a:solidFill>
              <a:schemeClr val="tx1">
                <a:lumMod val="75000"/>
                <a:lumOff val="25000"/>
              </a:schemeClr>
            </a:solidFill>
          </a:ln>
        </p:spPr>
      </p:pic>
    </p:spTree>
    <p:extLst>
      <p:ext uri="{BB962C8B-B14F-4D97-AF65-F5344CB8AC3E}">
        <p14:creationId xmlns:p14="http://schemas.microsoft.com/office/powerpoint/2010/main" val="2179488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42DD-2397-484E-AFAF-3DAD8C5861E8}"/>
              </a:ext>
            </a:extLst>
          </p:cNvPr>
          <p:cNvSpPr>
            <a:spLocks noGrp="1"/>
          </p:cNvSpPr>
          <p:nvPr>
            <p:ph type="title"/>
          </p:nvPr>
        </p:nvSpPr>
        <p:spPr/>
        <p:txBody>
          <a:bodyPr/>
          <a:lstStyle/>
          <a:p>
            <a:r>
              <a:rPr lang="en-US" dirty="0"/>
              <a:t>What Just Happened?</a:t>
            </a:r>
          </a:p>
        </p:txBody>
      </p:sp>
      <p:sp>
        <p:nvSpPr>
          <p:cNvPr id="4" name="Text Placeholder 3">
            <a:extLst>
              <a:ext uri="{FF2B5EF4-FFF2-40B4-BE49-F238E27FC236}">
                <a16:creationId xmlns:a16="http://schemas.microsoft.com/office/drawing/2014/main" id="{9417AC47-6771-46D5-AD8C-545D3AD77E08}"/>
              </a:ext>
            </a:extLst>
          </p:cNvPr>
          <p:cNvSpPr>
            <a:spLocks noGrp="1"/>
          </p:cNvSpPr>
          <p:nvPr>
            <p:ph type="body" sz="quarter" idx="10"/>
          </p:nvPr>
        </p:nvSpPr>
        <p:spPr>
          <a:xfrm>
            <a:off x="584200" y="1215364"/>
            <a:ext cx="11018520" cy="800219"/>
          </a:xfrm>
        </p:spPr>
        <p:txBody>
          <a:bodyPr/>
          <a:lstStyle/>
          <a:p>
            <a:r>
              <a:rPr lang="en-US" dirty="0"/>
              <a:t>The Onboarding Tool created a new Azure AD App</a:t>
            </a:r>
          </a:p>
          <a:p>
            <a:pPr lvl="1"/>
            <a:r>
              <a:rPr lang="en-US" dirty="0"/>
              <a:t>Configured as a </a:t>
            </a:r>
            <a:r>
              <a:rPr lang="en-US" sz="1600" b="1" dirty="0"/>
              <a:t>Native</a:t>
            </a:r>
            <a:r>
              <a:rPr lang="en-US" dirty="0"/>
              <a:t> app as opposed to a </a:t>
            </a:r>
            <a:r>
              <a:rPr lang="en-US" sz="1600" b="1" dirty="0"/>
              <a:t>Web app / API</a:t>
            </a:r>
            <a:endParaRPr lang="en-US" b="1" dirty="0"/>
          </a:p>
        </p:txBody>
      </p:sp>
      <p:pic>
        <p:nvPicPr>
          <p:cNvPr id="3" name="Picture 2">
            <a:extLst>
              <a:ext uri="{FF2B5EF4-FFF2-40B4-BE49-F238E27FC236}">
                <a16:creationId xmlns:a16="http://schemas.microsoft.com/office/drawing/2014/main" id="{753ABA82-5D1B-40B0-BFFE-96CCFA726663}"/>
              </a:ext>
            </a:extLst>
          </p:cNvPr>
          <p:cNvPicPr>
            <a:picLocks noChangeAspect="1"/>
          </p:cNvPicPr>
          <p:nvPr/>
        </p:nvPicPr>
        <p:blipFill>
          <a:blip r:embed="rId2"/>
          <a:stretch>
            <a:fillRect/>
          </a:stretch>
        </p:blipFill>
        <p:spPr>
          <a:xfrm>
            <a:off x="1150487" y="2219749"/>
            <a:ext cx="10827166" cy="3255765"/>
          </a:xfrm>
          <a:prstGeom prst="rect">
            <a:avLst/>
          </a:prstGeom>
          <a:ln>
            <a:solidFill>
              <a:schemeClr val="tx1">
                <a:lumMod val="75000"/>
                <a:lumOff val="25000"/>
              </a:schemeClr>
            </a:solidFill>
          </a:ln>
        </p:spPr>
      </p:pic>
      <p:pic>
        <p:nvPicPr>
          <p:cNvPr id="6" name="Picture 5">
            <a:extLst>
              <a:ext uri="{FF2B5EF4-FFF2-40B4-BE49-F238E27FC236}">
                <a16:creationId xmlns:a16="http://schemas.microsoft.com/office/drawing/2014/main" id="{1B58289B-67A3-4156-8502-5C62B548E0B5}"/>
              </a:ext>
            </a:extLst>
          </p:cNvPr>
          <p:cNvPicPr>
            <a:picLocks noChangeAspect="1"/>
          </p:cNvPicPr>
          <p:nvPr/>
        </p:nvPicPr>
        <p:blipFill rotWithShape="1">
          <a:blip r:embed="rId3"/>
          <a:srcRect l="52416" t="16508"/>
          <a:stretch/>
        </p:blipFill>
        <p:spPr>
          <a:xfrm>
            <a:off x="7612539" y="1841413"/>
            <a:ext cx="3764560" cy="4787987"/>
          </a:xfrm>
          <a:prstGeom prst="rect">
            <a:avLst/>
          </a:prstGeom>
          <a:ln>
            <a:solidFill>
              <a:schemeClr val="tx1">
                <a:lumMod val="90000"/>
                <a:lumOff val="10000"/>
              </a:schemeClr>
            </a:solidFill>
          </a:ln>
        </p:spPr>
      </p:pic>
    </p:spTree>
    <p:extLst>
      <p:ext uri="{BB962C8B-B14F-4D97-AF65-F5344CB8AC3E}">
        <p14:creationId xmlns:p14="http://schemas.microsoft.com/office/powerpoint/2010/main" val="352935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92E6-2BAC-4844-8491-E629E1740558}"/>
              </a:ext>
            </a:extLst>
          </p:cNvPr>
          <p:cNvSpPr>
            <a:spLocks noGrp="1"/>
          </p:cNvSpPr>
          <p:nvPr>
            <p:ph type="title"/>
          </p:nvPr>
        </p:nvSpPr>
        <p:spPr/>
        <p:txBody>
          <a:bodyPr/>
          <a:lstStyle/>
          <a:p>
            <a:r>
              <a:rPr lang="en-US" dirty="0"/>
              <a:t>App-Owns-Data Experience – Step 3</a:t>
            </a:r>
          </a:p>
        </p:txBody>
      </p:sp>
      <p:pic>
        <p:nvPicPr>
          <p:cNvPr id="3" name="Picture 2">
            <a:extLst>
              <a:ext uri="{FF2B5EF4-FFF2-40B4-BE49-F238E27FC236}">
                <a16:creationId xmlns:a16="http://schemas.microsoft.com/office/drawing/2014/main" id="{501DD6BE-76E2-4415-8A76-2AD88E0A174F}"/>
              </a:ext>
            </a:extLst>
          </p:cNvPr>
          <p:cNvPicPr>
            <a:picLocks noChangeAspect="1"/>
          </p:cNvPicPr>
          <p:nvPr/>
        </p:nvPicPr>
        <p:blipFill>
          <a:blip r:embed="rId2"/>
          <a:stretch>
            <a:fillRect/>
          </a:stretch>
        </p:blipFill>
        <p:spPr>
          <a:xfrm>
            <a:off x="588263" y="1314677"/>
            <a:ext cx="9227770" cy="4402792"/>
          </a:xfrm>
          <a:prstGeom prst="rect">
            <a:avLst/>
          </a:prstGeom>
          <a:ln>
            <a:solidFill>
              <a:schemeClr val="tx1">
                <a:lumMod val="75000"/>
                <a:lumOff val="25000"/>
              </a:schemeClr>
            </a:solidFill>
          </a:ln>
        </p:spPr>
      </p:pic>
    </p:spTree>
    <p:extLst>
      <p:ext uri="{BB962C8B-B14F-4D97-AF65-F5344CB8AC3E}">
        <p14:creationId xmlns:p14="http://schemas.microsoft.com/office/powerpoint/2010/main" val="5662677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9657-36F5-4E07-BD12-885A0006C3AA}"/>
              </a:ext>
            </a:extLst>
          </p:cNvPr>
          <p:cNvSpPr>
            <a:spLocks noGrp="1"/>
          </p:cNvSpPr>
          <p:nvPr>
            <p:ph type="title"/>
          </p:nvPr>
        </p:nvSpPr>
        <p:spPr/>
        <p:txBody>
          <a:bodyPr/>
          <a:lstStyle/>
          <a:p>
            <a:r>
              <a:rPr lang="en-US" dirty="0"/>
              <a:t>App-Owns-Data Experience – Step 4</a:t>
            </a:r>
          </a:p>
        </p:txBody>
      </p:sp>
      <p:pic>
        <p:nvPicPr>
          <p:cNvPr id="3" name="Picture 2">
            <a:extLst>
              <a:ext uri="{FF2B5EF4-FFF2-40B4-BE49-F238E27FC236}">
                <a16:creationId xmlns:a16="http://schemas.microsoft.com/office/drawing/2014/main" id="{7AC92DB5-AEFF-4F4F-817E-77106FEB6860}"/>
              </a:ext>
            </a:extLst>
          </p:cNvPr>
          <p:cNvPicPr>
            <a:picLocks noChangeAspect="1"/>
          </p:cNvPicPr>
          <p:nvPr/>
        </p:nvPicPr>
        <p:blipFill>
          <a:blip r:embed="rId2"/>
          <a:stretch>
            <a:fillRect/>
          </a:stretch>
        </p:blipFill>
        <p:spPr>
          <a:xfrm>
            <a:off x="588263" y="1315894"/>
            <a:ext cx="10182225" cy="4743450"/>
          </a:xfrm>
          <a:prstGeom prst="rect">
            <a:avLst/>
          </a:prstGeom>
          <a:ln>
            <a:solidFill>
              <a:schemeClr val="tx1">
                <a:lumMod val="75000"/>
                <a:lumOff val="25000"/>
              </a:schemeClr>
            </a:solidFill>
          </a:ln>
        </p:spPr>
      </p:pic>
    </p:spTree>
    <p:extLst>
      <p:ext uri="{BB962C8B-B14F-4D97-AF65-F5344CB8AC3E}">
        <p14:creationId xmlns:p14="http://schemas.microsoft.com/office/powerpoint/2010/main" val="41697233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A2C9-0E6F-4D70-85D4-77E2F657C340}"/>
              </a:ext>
            </a:extLst>
          </p:cNvPr>
          <p:cNvSpPr>
            <a:spLocks noGrp="1"/>
          </p:cNvSpPr>
          <p:nvPr>
            <p:ph type="title"/>
          </p:nvPr>
        </p:nvSpPr>
        <p:spPr/>
        <p:txBody>
          <a:bodyPr/>
          <a:lstStyle/>
          <a:p>
            <a:r>
              <a:rPr lang="en-US" dirty="0"/>
              <a:t>What Just Happened?</a:t>
            </a:r>
          </a:p>
        </p:txBody>
      </p:sp>
      <p:sp>
        <p:nvSpPr>
          <p:cNvPr id="4" name="Text Placeholder 3">
            <a:extLst>
              <a:ext uri="{FF2B5EF4-FFF2-40B4-BE49-F238E27FC236}">
                <a16:creationId xmlns:a16="http://schemas.microsoft.com/office/drawing/2014/main" id="{5974FBEC-1AC0-4C29-94BE-BA124A003B30}"/>
              </a:ext>
            </a:extLst>
          </p:cNvPr>
          <p:cNvSpPr>
            <a:spLocks noGrp="1"/>
          </p:cNvSpPr>
          <p:nvPr>
            <p:ph type="body" sz="quarter" idx="10"/>
          </p:nvPr>
        </p:nvSpPr>
        <p:spPr>
          <a:xfrm>
            <a:off x="584200" y="1215364"/>
            <a:ext cx="11018520" cy="1686616"/>
          </a:xfrm>
        </p:spPr>
        <p:txBody>
          <a:bodyPr/>
          <a:lstStyle/>
          <a:p>
            <a:r>
              <a:rPr lang="en-US" dirty="0"/>
              <a:t>The Onboarding Tool created a new Power BI App Workspace</a:t>
            </a:r>
          </a:p>
          <a:p>
            <a:pPr lvl="1"/>
            <a:r>
              <a:rPr lang="en-US" dirty="0"/>
              <a:t>It also uploaded a PBIX file so there is already one dataset and one report</a:t>
            </a:r>
          </a:p>
          <a:p>
            <a:pPr lvl="1"/>
            <a:r>
              <a:rPr lang="en-US" dirty="0"/>
              <a:t>New app workspace is not automatically associated with a dedicated capacity</a:t>
            </a:r>
          </a:p>
          <a:p>
            <a:endParaRPr lang="en-US" dirty="0"/>
          </a:p>
        </p:txBody>
      </p:sp>
      <p:pic>
        <p:nvPicPr>
          <p:cNvPr id="3" name="Picture 2">
            <a:extLst>
              <a:ext uri="{FF2B5EF4-FFF2-40B4-BE49-F238E27FC236}">
                <a16:creationId xmlns:a16="http://schemas.microsoft.com/office/drawing/2014/main" id="{3FB97EFD-75EB-444E-A154-D13D1828A751}"/>
              </a:ext>
            </a:extLst>
          </p:cNvPr>
          <p:cNvPicPr>
            <a:picLocks noChangeAspect="1"/>
          </p:cNvPicPr>
          <p:nvPr/>
        </p:nvPicPr>
        <p:blipFill rotWithShape="1">
          <a:blip r:embed="rId2"/>
          <a:srcRect t="55642" r="67165"/>
          <a:stretch/>
        </p:blipFill>
        <p:spPr>
          <a:xfrm>
            <a:off x="902103" y="2645827"/>
            <a:ext cx="3181038" cy="2988181"/>
          </a:xfrm>
          <a:prstGeom prst="rect">
            <a:avLst/>
          </a:prstGeom>
        </p:spPr>
      </p:pic>
      <p:pic>
        <p:nvPicPr>
          <p:cNvPr id="5" name="Picture 4">
            <a:extLst>
              <a:ext uri="{FF2B5EF4-FFF2-40B4-BE49-F238E27FC236}">
                <a16:creationId xmlns:a16="http://schemas.microsoft.com/office/drawing/2014/main" id="{F683BE08-7BA4-46E7-B6F4-2A81A4C03582}"/>
              </a:ext>
            </a:extLst>
          </p:cNvPr>
          <p:cNvPicPr>
            <a:picLocks noChangeAspect="1"/>
          </p:cNvPicPr>
          <p:nvPr/>
        </p:nvPicPr>
        <p:blipFill rotWithShape="1">
          <a:blip r:embed="rId2"/>
          <a:srcRect b="35864"/>
          <a:stretch/>
        </p:blipFill>
        <p:spPr>
          <a:xfrm>
            <a:off x="4401043" y="2639141"/>
            <a:ext cx="6700336" cy="2988181"/>
          </a:xfrm>
          <a:prstGeom prst="rect">
            <a:avLst/>
          </a:prstGeom>
          <a:ln>
            <a:solidFill>
              <a:schemeClr val="tx1">
                <a:lumMod val="75000"/>
                <a:lumOff val="25000"/>
              </a:schemeClr>
            </a:solidFill>
          </a:ln>
        </p:spPr>
      </p:pic>
    </p:spTree>
    <p:extLst>
      <p:ext uri="{BB962C8B-B14F-4D97-AF65-F5344CB8AC3E}">
        <p14:creationId xmlns:p14="http://schemas.microsoft.com/office/powerpoint/2010/main" val="25971681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648B-EEFB-409F-B492-060D6AC22549}"/>
              </a:ext>
            </a:extLst>
          </p:cNvPr>
          <p:cNvSpPr>
            <a:spLocks noGrp="1"/>
          </p:cNvSpPr>
          <p:nvPr>
            <p:ph type="title"/>
          </p:nvPr>
        </p:nvSpPr>
        <p:spPr/>
        <p:txBody>
          <a:bodyPr/>
          <a:lstStyle/>
          <a:p>
            <a:r>
              <a:rPr lang="en-US" dirty="0"/>
              <a:t>App-Owns-Data Experience – Step 5</a:t>
            </a:r>
          </a:p>
        </p:txBody>
      </p:sp>
      <p:pic>
        <p:nvPicPr>
          <p:cNvPr id="3" name="Picture 2">
            <a:extLst>
              <a:ext uri="{FF2B5EF4-FFF2-40B4-BE49-F238E27FC236}">
                <a16:creationId xmlns:a16="http://schemas.microsoft.com/office/drawing/2014/main" id="{029EC8AA-EEF7-41DC-B942-D7455BE3F007}"/>
              </a:ext>
            </a:extLst>
          </p:cNvPr>
          <p:cNvPicPr>
            <a:picLocks noChangeAspect="1"/>
          </p:cNvPicPr>
          <p:nvPr/>
        </p:nvPicPr>
        <p:blipFill rotWithShape="1">
          <a:blip r:embed="rId2"/>
          <a:srcRect t="19726"/>
          <a:stretch/>
        </p:blipFill>
        <p:spPr>
          <a:xfrm>
            <a:off x="588263" y="1320798"/>
            <a:ext cx="10077450" cy="3991223"/>
          </a:xfrm>
          <a:prstGeom prst="rect">
            <a:avLst/>
          </a:prstGeom>
          <a:ln>
            <a:solidFill>
              <a:schemeClr val="tx1">
                <a:lumMod val="50000"/>
                <a:lumOff val="50000"/>
              </a:schemeClr>
            </a:solidFill>
          </a:ln>
        </p:spPr>
      </p:pic>
    </p:spTree>
    <p:extLst>
      <p:ext uri="{BB962C8B-B14F-4D97-AF65-F5344CB8AC3E}">
        <p14:creationId xmlns:p14="http://schemas.microsoft.com/office/powerpoint/2010/main" val="20278033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505-7685-4755-B6AF-B883CDB3F7A1}"/>
              </a:ext>
            </a:extLst>
          </p:cNvPr>
          <p:cNvSpPr>
            <a:spLocks noGrp="1"/>
          </p:cNvSpPr>
          <p:nvPr>
            <p:ph type="title"/>
          </p:nvPr>
        </p:nvSpPr>
        <p:spPr/>
        <p:txBody>
          <a:bodyPr/>
          <a:lstStyle/>
          <a:p>
            <a:r>
              <a:rPr lang="en-US" dirty="0"/>
              <a:t>Granting Permissions to the App</a:t>
            </a:r>
          </a:p>
        </p:txBody>
      </p:sp>
      <p:sp>
        <p:nvSpPr>
          <p:cNvPr id="6" name="Text Placeholder 5">
            <a:extLst>
              <a:ext uri="{FF2B5EF4-FFF2-40B4-BE49-F238E27FC236}">
                <a16:creationId xmlns:a16="http://schemas.microsoft.com/office/drawing/2014/main" id="{00A8BE1F-E369-48D7-9DCE-116C36735977}"/>
              </a:ext>
            </a:extLst>
          </p:cNvPr>
          <p:cNvSpPr>
            <a:spLocks noGrp="1"/>
          </p:cNvSpPr>
          <p:nvPr>
            <p:ph type="body" sz="quarter" idx="10"/>
          </p:nvPr>
        </p:nvSpPr>
        <p:spPr>
          <a:xfrm>
            <a:off x="584200" y="1215364"/>
            <a:ext cx="11018520" cy="430887"/>
          </a:xfrm>
        </p:spPr>
        <p:txBody>
          <a:bodyPr/>
          <a:lstStyle/>
          <a:p>
            <a:r>
              <a:rPr lang="en-US" dirty="0"/>
              <a:t>Users must consent to the permissions requested by an app</a:t>
            </a:r>
          </a:p>
        </p:txBody>
      </p:sp>
      <p:pic>
        <p:nvPicPr>
          <p:cNvPr id="3" name="Picture 2">
            <a:extLst>
              <a:ext uri="{FF2B5EF4-FFF2-40B4-BE49-F238E27FC236}">
                <a16:creationId xmlns:a16="http://schemas.microsoft.com/office/drawing/2014/main" id="{FD75666C-BFB5-4D76-905A-1314446024F2}"/>
              </a:ext>
            </a:extLst>
          </p:cNvPr>
          <p:cNvPicPr>
            <a:picLocks noChangeAspect="1"/>
          </p:cNvPicPr>
          <p:nvPr/>
        </p:nvPicPr>
        <p:blipFill rotWithShape="1">
          <a:blip r:embed="rId2"/>
          <a:srcRect l="28739" t="12111" r="29618" b="7919"/>
          <a:stretch/>
        </p:blipFill>
        <p:spPr>
          <a:xfrm>
            <a:off x="6412678" y="1850417"/>
            <a:ext cx="3497940" cy="4788339"/>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8137C543-F564-4768-B428-CD0BFE6684DF}"/>
              </a:ext>
            </a:extLst>
          </p:cNvPr>
          <p:cNvPicPr>
            <a:picLocks noChangeAspect="1"/>
          </p:cNvPicPr>
          <p:nvPr/>
        </p:nvPicPr>
        <p:blipFill rotWithShape="1">
          <a:blip r:embed="rId3"/>
          <a:srcRect t="62718" r="34028"/>
          <a:stretch/>
        </p:blipFill>
        <p:spPr>
          <a:xfrm>
            <a:off x="778269" y="1850417"/>
            <a:ext cx="5413254" cy="1509314"/>
          </a:xfrm>
          <a:prstGeom prst="rect">
            <a:avLst/>
          </a:prstGeom>
          <a:ln>
            <a:solidFill>
              <a:schemeClr val="tx1">
                <a:lumMod val="50000"/>
                <a:lumOff val="50000"/>
              </a:schemeClr>
            </a:solidFill>
          </a:ln>
        </p:spPr>
      </p:pic>
    </p:spTree>
    <p:extLst>
      <p:ext uri="{BB962C8B-B14F-4D97-AF65-F5344CB8AC3E}">
        <p14:creationId xmlns:p14="http://schemas.microsoft.com/office/powerpoint/2010/main" val="12748106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2604-18B3-4F3F-B225-459B3371F7F9}"/>
              </a:ext>
            </a:extLst>
          </p:cNvPr>
          <p:cNvSpPr>
            <a:spLocks noGrp="1"/>
          </p:cNvSpPr>
          <p:nvPr>
            <p:ph type="title"/>
          </p:nvPr>
        </p:nvSpPr>
        <p:spPr/>
        <p:txBody>
          <a:bodyPr/>
          <a:lstStyle/>
          <a:p>
            <a:r>
              <a:rPr lang="en-US" dirty="0"/>
              <a:t>All Great Experiences Must Come to an End</a:t>
            </a:r>
          </a:p>
        </p:txBody>
      </p:sp>
      <p:pic>
        <p:nvPicPr>
          <p:cNvPr id="3" name="Picture 2">
            <a:extLst>
              <a:ext uri="{FF2B5EF4-FFF2-40B4-BE49-F238E27FC236}">
                <a16:creationId xmlns:a16="http://schemas.microsoft.com/office/drawing/2014/main" id="{2139D475-B5E1-4A81-8E49-7FAF3C468514}"/>
              </a:ext>
            </a:extLst>
          </p:cNvPr>
          <p:cNvPicPr>
            <a:picLocks noChangeAspect="1"/>
          </p:cNvPicPr>
          <p:nvPr/>
        </p:nvPicPr>
        <p:blipFill>
          <a:blip r:embed="rId2"/>
          <a:stretch>
            <a:fillRect/>
          </a:stretch>
        </p:blipFill>
        <p:spPr>
          <a:xfrm>
            <a:off x="1135392" y="1589889"/>
            <a:ext cx="9469274" cy="4800457"/>
          </a:xfrm>
          <a:prstGeom prst="rect">
            <a:avLst/>
          </a:prstGeom>
          <a:ln>
            <a:solidFill>
              <a:schemeClr val="tx1">
                <a:lumMod val="75000"/>
                <a:lumOff val="25000"/>
              </a:schemeClr>
            </a:solidFill>
          </a:ln>
        </p:spPr>
      </p:pic>
    </p:spTree>
    <p:extLst>
      <p:ext uri="{BB962C8B-B14F-4D97-AF65-F5344CB8AC3E}">
        <p14:creationId xmlns:p14="http://schemas.microsoft.com/office/powerpoint/2010/main" val="10891111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156D-C43C-4041-94EC-84CEC8F9B3E8}"/>
              </a:ext>
            </a:extLst>
          </p:cNvPr>
          <p:cNvSpPr>
            <a:spLocks noGrp="1"/>
          </p:cNvSpPr>
          <p:nvPr>
            <p:ph type="title"/>
          </p:nvPr>
        </p:nvSpPr>
        <p:spPr/>
        <p:txBody>
          <a:bodyPr/>
          <a:lstStyle/>
          <a:p>
            <a:r>
              <a:rPr lang="en-US" dirty="0"/>
              <a:t>User-Owns-Data Onboarding Experience</a:t>
            </a:r>
          </a:p>
        </p:txBody>
      </p:sp>
      <p:sp>
        <p:nvSpPr>
          <p:cNvPr id="3" name="Text Placeholder 2">
            <a:extLst>
              <a:ext uri="{FF2B5EF4-FFF2-40B4-BE49-F238E27FC236}">
                <a16:creationId xmlns:a16="http://schemas.microsoft.com/office/drawing/2014/main" id="{69EDF74D-04E2-417D-A60D-FFE73D7B66F9}"/>
              </a:ext>
            </a:extLst>
          </p:cNvPr>
          <p:cNvSpPr>
            <a:spLocks noGrp="1"/>
          </p:cNvSpPr>
          <p:nvPr>
            <p:ph type="body" sz="quarter" idx="10"/>
          </p:nvPr>
        </p:nvSpPr>
        <p:spPr>
          <a:xfrm>
            <a:off x="584200" y="1215364"/>
            <a:ext cx="11018520" cy="2277547"/>
          </a:xfrm>
        </p:spPr>
        <p:txBody>
          <a:bodyPr/>
          <a:lstStyle/>
          <a:p>
            <a:r>
              <a:rPr lang="en-US" dirty="0"/>
              <a:t>Users-Owns-Data Experience is similar to App-Owns-Data experience</a:t>
            </a:r>
          </a:p>
          <a:p>
            <a:pPr lvl="1"/>
            <a:r>
              <a:rPr lang="en-US" dirty="0"/>
              <a:t>Users-Owns-Data Experience allows you to create app a </a:t>
            </a:r>
            <a:r>
              <a:rPr lang="en-US" b="1" dirty="0"/>
              <a:t>Native</a:t>
            </a:r>
            <a:r>
              <a:rPr lang="en-US" dirty="0"/>
              <a:t> or </a:t>
            </a:r>
            <a:r>
              <a:rPr lang="en-US" b="1" dirty="0"/>
              <a:t>Web app / API</a:t>
            </a:r>
          </a:p>
          <a:p>
            <a:pPr lvl="1"/>
            <a:r>
              <a:rPr lang="en-US" dirty="0"/>
              <a:t>App create as Web app / API must be created with valid Reply URL</a:t>
            </a:r>
          </a:p>
          <a:p>
            <a:pPr lvl="1"/>
            <a:r>
              <a:rPr lang="en-US" dirty="0"/>
              <a:t>Process configures Azure app with a secret key known as Application secret</a:t>
            </a:r>
          </a:p>
          <a:p>
            <a:pPr lvl="1"/>
            <a:r>
              <a:rPr lang="en-US" dirty="0"/>
              <a:t>Application secret allows app to authenticate with AAD using authorization code grant flow</a:t>
            </a:r>
          </a:p>
          <a:p>
            <a:pPr lvl="1"/>
            <a:endParaRPr lang="en-US" dirty="0"/>
          </a:p>
        </p:txBody>
      </p:sp>
      <p:pic>
        <p:nvPicPr>
          <p:cNvPr id="4" name="Picture 3">
            <a:extLst>
              <a:ext uri="{FF2B5EF4-FFF2-40B4-BE49-F238E27FC236}">
                <a16:creationId xmlns:a16="http://schemas.microsoft.com/office/drawing/2014/main" id="{23104735-7370-4ACE-9FC3-B9B04276EB35}"/>
              </a:ext>
            </a:extLst>
          </p:cNvPr>
          <p:cNvPicPr>
            <a:picLocks noChangeAspect="1"/>
          </p:cNvPicPr>
          <p:nvPr/>
        </p:nvPicPr>
        <p:blipFill>
          <a:blip r:embed="rId2"/>
          <a:stretch>
            <a:fillRect/>
          </a:stretch>
        </p:blipFill>
        <p:spPr>
          <a:xfrm>
            <a:off x="1000846" y="3257185"/>
            <a:ext cx="2602089" cy="3392998"/>
          </a:xfrm>
          <a:prstGeom prst="rect">
            <a:avLst/>
          </a:prstGeom>
          <a:ln>
            <a:solidFill>
              <a:schemeClr val="tx1"/>
            </a:solidFill>
          </a:ln>
        </p:spPr>
      </p:pic>
    </p:spTree>
    <p:extLst>
      <p:ext uri="{BB962C8B-B14F-4D97-AF65-F5344CB8AC3E}">
        <p14:creationId xmlns:p14="http://schemas.microsoft.com/office/powerpoint/2010/main" val="10991022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84200" y="1215364"/>
            <a:ext cx="11018520" cy="3016210"/>
          </a:xfrm>
        </p:spPr>
        <p:txBody>
          <a:bodyPr/>
          <a:lstStyle/>
          <a:p>
            <a:r>
              <a:rPr lang="en-US" b="1" dirty="0">
                <a:solidFill>
                  <a:srgbClr val="00188F"/>
                </a:solidFill>
              </a:rPr>
              <a:t>Power BI Embedding Fundamentals</a:t>
            </a:r>
          </a:p>
          <a:p>
            <a:r>
              <a:rPr lang="en-US" dirty="0"/>
              <a:t>Managing Content using App Workspaces</a:t>
            </a:r>
          </a:p>
          <a:p>
            <a:r>
              <a:rPr lang="en-US" dirty="0"/>
              <a:t>Understanding Dedicated Capacities</a:t>
            </a:r>
          </a:p>
          <a:p>
            <a:r>
              <a:rPr lang="en-US" dirty="0"/>
              <a:t>Using the Onboarding Experience Tool</a:t>
            </a:r>
          </a:p>
          <a:p>
            <a:r>
              <a:rPr lang="en-US" dirty="0"/>
              <a:t>Programming with Power BI Service API</a:t>
            </a:r>
          </a:p>
          <a:p>
            <a:r>
              <a:rPr lang="en-US" dirty="0"/>
              <a:t>Embedding with the Power BI JavaScript API</a:t>
            </a:r>
          </a:p>
        </p:txBody>
      </p:sp>
    </p:spTree>
    <p:extLst>
      <p:ext uri="{BB962C8B-B14F-4D97-AF65-F5344CB8AC3E}">
        <p14:creationId xmlns:p14="http://schemas.microsoft.com/office/powerpoint/2010/main" val="18889308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615553"/>
          </a:xfrm>
        </p:spPr>
        <p:txBody>
          <a:bodyPr/>
          <a:lstStyle/>
          <a:p>
            <a:r>
              <a:rPr lang="en-US" b="1" dirty="0"/>
              <a:t>Getting Started using the Power BI Embedding Onboarding Experience</a:t>
            </a:r>
          </a:p>
        </p:txBody>
      </p:sp>
      <p:pic>
        <p:nvPicPr>
          <p:cNvPr id="12" name="Picture Placeholder 11">
            <a:extLst>
              <a:ext uri="{FF2B5EF4-FFF2-40B4-BE49-F238E27FC236}">
                <a16:creationId xmlns:a16="http://schemas.microsoft.com/office/drawing/2014/main" id="{89CEEF43-F4EE-4E04-97B1-FADDADDCC3D2}"/>
              </a:ext>
            </a:extLst>
          </p:cNvPr>
          <p:cNvPicPr>
            <a:picLocks noGrp="1" noChangeAspect="1"/>
          </p:cNvPicPr>
          <p:nvPr>
            <p:ph type="pic" sz="quarter" idx="11"/>
          </p:nvPr>
        </p:nvPicPr>
        <p:blipFill>
          <a:blip r:embed="rId2"/>
          <a:srcRect l="23008" r="23008"/>
          <a:stretch>
            <a:fillRect/>
          </a:stretch>
        </p:blipFill>
        <p:spPr/>
      </p:pic>
    </p:spTree>
    <p:extLst>
      <p:ext uri="{BB962C8B-B14F-4D97-AF65-F5344CB8AC3E}">
        <p14:creationId xmlns:p14="http://schemas.microsoft.com/office/powerpoint/2010/main" val="19080527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404813" indent="-404813"/>
            <a:r>
              <a:rPr lang="en-US" dirty="0"/>
              <a:t>Power BI Embedding Fundamentals</a:t>
            </a:r>
          </a:p>
          <a:p>
            <a:pPr marL="404813" indent="-404813"/>
            <a:r>
              <a:rPr lang="en-US" dirty="0"/>
              <a:t>Managing Content using App Workspaces</a:t>
            </a:r>
          </a:p>
          <a:p>
            <a:pPr marL="404813" indent="-404813"/>
            <a:r>
              <a:rPr lang="en-US" dirty="0"/>
              <a:t>Understanding Dedicated Capacities</a:t>
            </a:r>
          </a:p>
          <a:p>
            <a:pPr marL="404813" indent="-404813"/>
            <a:r>
              <a:rPr lang="en-US" dirty="0"/>
              <a:t>Using the Onboarding Experience Tool</a:t>
            </a:r>
          </a:p>
          <a:p>
            <a:pPr marL="404813" indent="-404813">
              <a:buFont typeface="Wingdings" panose="05000000000000000000" pitchFamily="2" charset="2"/>
              <a:buChar char="Ø"/>
            </a:pPr>
            <a:r>
              <a:rPr lang="en-US" b="1" dirty="0">
                <a:solidFill>
                  <a:srgbClr val="002060"/>
                </a:solidFill>
              </a:rPr>
              <a:t>Programming with Power BI Service API</a:t>
            </a:r>
          </a:p>
          <a:p>
            <a:pPr marL="404813" indent="-404813"/>
            <a:r>
              <a:rPr lang="en-US" dirty="0"/>
              <a:t>Embedding with the Power BI JavaScript API</a:t>
            </a:r>
          </a:p>
        </p:txBody>
      </p:sp>
    </p:spTree>
    <p:extLst>
      <p:ext uri="{BB962C8B-B14F-4D97-AF65-F5344CB8AC3E}">
        <p14:creationId xmlns:p14="http://schemas.microsoft.com/office/powerpoint/2010/main" val="42474867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BI Service API</a:t>
            </a:r>
            <a:endParaRPr lang="en-US" dirty="0"/>
          </a:p>
        </p:txBody>
      </p:sp>
      <p:pic>
        <p:nvPicPr>
          <p:cNvPr id="3" name="Picture 2"/>
          <p:cNvPicPr>
            <a:picLocks noChangeAspect="1"/>
          </p:cNvPicPr>
          <p:nvPr/>
        </p:nvPicPr>
        <p:blipFill>
          <a:blip r:embed="rId2"/>
          <a:stretch>
            <a:fillRect/>
          </a:stretch>
        </p:blipFill>
        <p:spPr>
          <a:xfrm>
            <a:off x="689755" y="1146463"/>
            <a:ext cx="3354552" cy="5390920"/>
          </a:xfrm>
          <a:prstGeom prst="rect">
            <a:avLst/>
          </a:prstGeom>
          <a:ln>
            <a:solidFill>
              <a:schemeClr val="tx1">
                <a:lumMod val="50000"/>
                <a:lumOff val="50000"/>
              </a:schemeClr>
            </a:solidFill>
          </a:ln>
        </p:spPr>
      </p:pic>
      <p:pic>
        <p:nvPicPr>
          <p:cNvPr id="4" name="Picture 3"/>
          <p:cNvPicPr>
            <a:picLocks noChangeAspect="1"/>
          </p:cNvPicPr>
          <p:nvPr/>
        </p:nvPicPr>
        <p:blipFill>
          <a:blip r:embed="rId3"/>
          <a:stretch>
            <a:fillRect/>
          </a:stretch>
        </p:blipFill>
        <p:spPr>
          <a:xfrm>
            <a:off x="4389047" y="1146463"/>
            <a:ext cx="5366191" cy="5390920"/>
          </a:xfrm>
          <a:prstGeom prst="rect">
            <a:avLst/>
          </a:prstGeom>
          <a:ln>
            <a:solidFill>
              <a:schemeClr val="tx1">
                <a:lumMod val="50000"/>
                <a:lumOff val="50000"/>
              </a:schemeClr>
            </a:solidFill>
          </a:ln>
        </p:spPr>
      </p:pic>
    </p:spTree>
    <p:extLst>
      <p:ext uri="{BB962C8B-B14F-4D97-AF65-F5344CB8AC3E}">
        <p14:creationId xmlns:p14="http://schemas.microsoft.com/office/powerpoint/2010/main" val="20304681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Configuration Data for AAD Authentication</a:t>
            </a:r>
          </a:p>
        </p:txBody>
      </p:sp>
      <p:pic>
        <p:nvPicPr>
          <p:cNvPr id="6" name="Picture 5"/>
          <p:cNvPicPr>
            <a:picLocks noChangeAspect="1"/>
          </p:cNvPicPr>
          <p:nvPr/>
        </p:nvPicPr>
        <p:blipFill>
          <a:blip r:embed="rId2"/>
          <a:stretch>
            <a:fillRect/>
          </a:stretch>
        </p:blipFill>
        <p:spPr>
          <a:xfrm>
            <a:off x="588263" y="3542296"/>
            <a:ext cx="8466992" cy="3003977"/>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F0D5C1E-A271-466F-AC56-B4A07CD47584}"/>
              </a:ext>
            </a:extLst>
          </p:cNvPr>
          <p:cNvPicPr>
            <a:picLocks noChangeAspect="1"/>
          </p:cNvPicPr>
          <p:nvPr/>
        </p:nvPicPr>
        <p:blipFill>
          <a:blip r:embed="rId3"/>
          <a:stretch>
            <a:fillRect/>
          </a:stretch>
        </p:blipFill>
        <p:spPr>
          <a:xfrm>
            <a:off x="588263" y="1217077"/>
            <a:ext cx="8551736" cy="2016772"/>
          </a:xfrm>
          <a:prstGeom prst="rect">
            <a:avLst/>
          </a:prstGeom>
          <a:ln>
            <a:solidFill>
              <a:schemeClr val="tx1">
                <a:lumMod val="50000"/>
                <a:lumOff val="50000"/>
              </a:schemeClr>
            </a:solidFill>
          </a:ln>
        </p:spPr>
      </p:pic>
    </p:spTree>
    <p:extLst>
      <p:ext uri="{BB962C8B-B14F-4D97-AF65-F5344CB8AC3E}">
        <p14:creationId xmlns:p14="http://schemas.microsoft.com/office/powerpoint/2010/main" val="3640869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an Access Token for the Master User</a:t>
            </a:r>
            <a:endParaRPr lang="en-US" dirty="0"/>
          </a:p>
        </p:txBody>
      </p:sp>
      <p:pic>
        <p:nvPicPr>
          <p:cNvPr id="4" name="Picture 3"/>
          <p:cNvPicPr>
            <a:picLocks noChangeAspect="1"/>
          </p:cNvPicPr>
          <p:nvPr/>
        </p:nvPicPr>
        <p:blipFill>
          <a:blip r:embed="rId2"/>
          <a:stretch>
            <a:fillRect/>
          </a:stretch>
        </p:blipFill>
        <p:spPr>
          <a:xfrm>
            <a:off x="661557" y="1239981"/>
            <a:ext cx="9977302" cy="2708563"/>
          </a:xfrm>
          <a:prstGeom prst="rect">
            <a:avLst/>
          </a:prstGeom>
          <a:ln>
            <a:solidFill>
              <a:schemeClr val="tx1">
                <a:lumMod val="50000"/>
                <a:lumOff val="50000"/>
              </a:schemeClr>
            </a:solidFill>
          </a:ln>
        </p:spPr>
      </p:pic>
    </p:spTree>
    <p:extLst>
      <p:ext uri="{BB962C8B-B14F-4D97-AF65-F5344CB8AC3E}">
        <p14:creationId xmlns:p14="http://schemas.microsoft.com/office/powerpoint/2010/main" val="21832226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Initializing an Instance of PowerBIClient</a:t>
            </a:r>
            <a:endParaRPr lang="en-US" dirty="0"/>
          </a:p>
        </p:txBody>
      </p:sp>
      <p:sp>
        <p:nvSpPr>
          <p:cNvPr id="4" name="Content Placeholder 3"/>
          <p:cNvSpPr>
            <a:spLocks noGrp="1"/>
          </p:cNvSpPr>
          <p:nvPr>
            <p:ph type="body" sz="quarter" idx="10"/>
          </p:nvPr>
        </p:nvSpPr>
        <p:spPr/>
        <p:txBody>
          <a:bodyPr/>
          <a:lstStyle/>
          <a:p>
            <a:r>
              <a:rPr lang="en-US"/>
              <a:t>PowerBIClient object serves as top-level object</a:t>
            </a:r>
          </a:p>
          <a:p>
            <a:pPr lvl="1"/>
            <a:r>
              <a:rPr lang="en-US"/>
              <a:t>Used to execute calls against Power BI Service</a:t>
            </a:r>
          </a:p>
          <a:p>
            <a:pPr lvl="1"/>
            <a:r>
              <a:rPr lang="en-US"/>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015695" y="2514999"/>
            <a:ext cx="9341381" cy="4052056"/>
          </a:xfrm>
          <a:prstGeom prst="rect">
            <a:avLst/>
          </a:prstGeom>
          <a:ln>
            <a:solidFill>
              <a:schemeClr val="tx1">
                <a:lumMod val="50000"/>
                <a:lumOff val="50000"/>
              </a:schemeClr>
            </a:solidFill>
          </a:ln>
        </p:spPr>
      </p:pic>
    </p:spTree>
    <p:extLst>
      <p:ext uri="{BB962C8B-B14F-4D97-AF65-F5344CB8AC3E}">
        <p14:creationId xmlns:p14="http://schemas.microsoft.com/office/powerpoint/2010/main" val="29760654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and Dataset Info</a:t>
            </a:r>
          </a:p>
        </p:txBody>
      </p:sp>
      <p:grpSp>
        <p:nvGrpSpPr>
          <p:cNvPr id="8" name="Group 7">
            <a:extLst>
              <a:ext uri="{FF2B5EF4-FFF2-40B4-BE49-F238E27FC236}">
                <a16:creationId xmlns:a16="http://schemas.microsoft.com/office/drawing/2014/main" id="{CFA1DECB-2EFB-42A2-A5F5-24EB6C5FBDC9}"/>
              </a:ext>
            </a:extLst>
          </p:cNvPr>
          <p:cNvGrpSpPr/>
          <p:nvPr/>
        </p:nvGrpSpPr>
        <p:grpSpPr>
          <a:xfrm>
            <a:off x="588263" y="1214870"/>
            <a:ext cx="9878722" cy="4401320"/>
            <a:chOff x="813522" y="1422689"/>
            <a:chExt cx="7140511" cy="3181350"/>
          </a:xfrm>
        </p:grpSpPr>
        <p:pic>
          <p:nvPicPr>
            <p:cNvPr id="6" name="Picture 5">
              <a:extLst>
                <a:ext uri="{FF2B5EF4-FFF2-40B4-BE49-F238E27FC236}">
                  <a16:creationId xmlns:a16="http://schemas.microsoft.com/office/drawing/2014/main" id="{CAF633A7-7A9A-4852-A887-1C75C97BE86B}"/>
                </a:ext>
              </a:extLst>
            </p:cNvPr>
            <p:cNvPicPr>
              <a:picLocks noChangeAspect="1"/>
            </p:cNvPicPr>
            <p:nvPr/>
          </p:nvPicPr>
          <p:blipFill>
            <a:blip r:embed="rId2"/>
            <a:stretch>
              <a:fillRect/>
            </a:stretch>
          </p:blipFill>
          <p:spPr>
            <a:xfrm>
              <a:off x="813522" y="1422689"/>
              <a:ext cx="3228975" cy="3181350"/>
            </a:xfrm>
            <a:prstGeom prst="rect">
              <a:avLst/>
            </a:prstGeom>
            <a:ln>
              <a:solidFill>
                <a:schemeClr val="tx1"/>
              </a:solidFill>
            </a:ln>
          </p:spPr>
        </p:pic>
        <p:pic>
          <p:nvPicPr>
            <p:cNvPr id="7" name="Picture 6">
              <a:extLst>
                <a:ext uri="{FF2B5EF4-FFF2-40B4-BE49-F238E27FC236}">
                  <a16:creationId xmlns:a16="http://schemas.microsoft.com/office/drawing/2014/main" id="{6203C44B-707B-4147-A6F1-2208A7EE2571}"/>
                </a:ext>
              </a:extLst>
            </p:cNvPr>
            <p:cNvPicPr>
              <a:picLocks noChangeAspect="1"/>
            </p:cNvPicPr>
            <p:nvPr/>
          </p:nvPicPr>
          <p:blipFill>
            <a:blip r:embed="rId3"/>
            <a:stretch>
              <a:fillRect/>
            </a:stretch>
          </p:blipFill>
          <p:spPr>
            <a:xfrm>
              <a:off x="4448833" y="1422689"/>
              <a:ext cx="3505200" cy="1885950"/>
            </a:xfrm>
            <a:prstGeom prst="rect">
              <a:avLst/>
            </a:prstGeom>
            <a:ln>
              <a:solidFill>
                <a:schemeClr val="tx1"/>
              </a:solidFill>
            </a:ln>
          </p:spPr>
        </p:pic>
      </p:grpSp>
    </p:spTree>
    <p:extLst>
      <p:ext uri="{BB962C8B-B14F-4D97-AF65-F5344CB8AC3E}">
        <p14:creationId xmlns:p14="http://schemas.microsoft.com/office/powerpoint/2010/main" val="11159945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First Party Report Embedding</a:t>
            </a:r>
          </a:p>
        </p:txBody>
      </p:sp>
      <p:pic>
        <p:nvPicPr>
          <p:cNvPr id="3" name="Picture 2">
            <a:extLst>
              <a:ext uri="{FF2B5EF4-FFF2-40B4-BE49-F238E27FC236}">
                <a16:creationId xmlns:a16="http://schemas.microsoft.com/office/drawing/2014/main" id="{15546E10-2194-4031-A575-73F272BFF074}"/>
              </a:ext>
            </a:extLst>
          </p:cNvPr>
          <p:cNvPicPr>
            <a:picLocks noChangeAspect="1"/>
          </p:cNvPicPr>
          <p:nvPr/>
        </p:nvPicPr>
        <p:blipFill>
          <a:blip r:embed="rId2"/>
          <a:stretch>
            <a:fillRect/>
          </a:stretch>
        </p:blipFill>
        <p:spPr>
          <a:xfrm>
            <a:off x="588263" y="1307523"/>
            <a:ext cx="7282588" cy="3004704"/>
          </a:xfrm>
          <a:prstGeom prst="rect">
            <a:avLst/>
          </a:prstGeom>
          <a:ln>
            <a:solidFill>
              <a:schemeClr val="tx1"/>
            </a:solidFill>
          </a:ln>
        </p:spPr>
      </p:pic>
    </p:spTree>
    <p:extLst>
      <p:ext uri="{BB962C8B-B14F-4D97-AF65-F5344CB8AC3E}">
        <p14:creationId xmlns:p14="http://schemas.microsoft.com/office/powerpoint/2010/main" val="34921813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 Tokens</a:t>
            </a:r>
            <a:endParaRPr lang="en-US" dirty="0"/>
          </a:p>
        </p:txBody>
      </p:sp>
      <p:sp>
        <p:nvSpPr>
          <p:cNvPr id="3" name="Content Placeholder 2"/>
          <p:cNvSpPr>
            <a:spLocks noGrp="1"/>
          </p:cNvSpPr>
          <p:nvPr>
            <p:ph type="body" sz="quarter" idx="10"/>
          </p:nvPr>
        </p:nvSpPr>
        <p:spPr>
          <a:xfrm>
            <a:off x="584200" y="1215364"/>
            <a:ext cx="11018520" cy="3533275"/>
          </a:xfrm>
        </p:spPr>
        <p:txBody>
          <a:bodyPr/>
          <a:lstStyle/>
          <a:p>
            <a:r>
              <a:rPr lang="en-US" dirty="0"/>
              <a:t>You can embed reports using master user AAD token, but…</a:t>
            </a:r>
          </a:p>
          <a:p>
            <a:pPr lvl="1"/>
            <a:r>
              <a:rPr lang="en-US" dirty="0"/>
              <a:t>You might want embed resource using more restricted tokens</a:t>
            </a:r>
          </a:p>
          <a:p>
            <a:pPr lvl="1"/>
            <a:r>
              <a:rPr lang="en-US" dirty="0"/>
              <a:t>You might want stay within the bounds of Power BI licensing terms</a:t>
            </a:r>
          </a:p>
          <a:p>
            <a:pPr lvl="1"/>
            <a:endParaRPr lang="en-US" dirty="0"/>
          </a:p>
          <a:p>
            <a:r>
              <a:rPr lang="en-US" dirty="0"/>
              <a:t>You generate embed tokens with the Power BI Service API</a:t>
            </a:r>
          </a:p>
          <a:p>
            <a:pPr lvl="1"/>
            <a:r>
              <a:rPr lang="en-US" dirty="0"/>
              <a:t>Each embed token created for one specific resource</a:t>
            </a:r>
          </a:p>
          <a:p>
            <a:pPr lvl="1"/>
            <a:r>
              <a:rPr lang="en-US" dirty="0"/>
              <a:t>Embed token provides restrictions on whether user can view or edit</a:t>
            </a:r>
          </a:p>
          <a:p>
            <a:pPr lvl="1"/>
            <a:r>
              <a:rPr lang="en-US" dirty="0"/>
              <a:t>Embed token can only be generated inside dedicated capacity </a:t>
            </a:r>
            <a:r>
              <a:rPr lang="en-US" i="1" dirty="0">
                <a:solidFill>
                  <a:schemeClr val="tx1">
                    <a:lumMod val="50000"/>
                    <a:lumOff val="50000"/>
                  </a:schemeClr>
                </a:solidFill>
              </a:rPr>
              <a:t>(semi-enforced)</a:t>
            </a:r>
          </a:p>
          <a:p>
            <a:pPr lvl="1"/>
            <a:r>
              <a:rPr lang="en-US" dirty="0"/>
              <a:t>Embed token can be generated to support row-level security (RLS)</a:t>
            </a:r>
          </a:p>
        </p:txBody>
      </p:sp>
      <p:pic>
        <p:nvPicPr>
          <p:cNvPr id="4" name="Picture 3"/>
          <p:cNvPicPr>
            <a:picLocks noChangeAspect="1"/>
          </p:cNvPicPr>
          <p:nvPr/>
        </p:nvPicPr>
        <p:blipFill>
          <a:blip r:embed="rId2"/>
          <a:stretch>
            <a:fillRect/>
          </a:stretch>
        </p:blipFill>
        <p:spPr>
          <a:xfrm>
            <a:off x="1074419" y="4862939"/>
            <a:ext cx="10147312" cy="1433952"/>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Third Party Report Embedding</a:t>
            </a:r>
          </a:p>
        </p:txBody>
      </p:sp>
      <p:pic>
        <p:nvPicPr>
          <p:cNvPr id="6" name="Picture 5">
            <a:extLst>
              <a:ext uri="{FF2B5EF4-FFF2-40B4-BE49-F238E27FC236}">
                <a16:creationId xmlns:a16="http://schemas.microsoft.com/office/drawing/2014/main" id="{042A2F1A-038B-410A-8767-8CB4FF7D88B5}"/>
              </a:ext>
            </a:extLst>
          </p:cNvPr>
          <p:cNvPicPr>
            <a:picLocks noChangeAspect="1"/>
          </p:cNvPicPr>
          <p:nvPr/>
        </p:nvPicPr>
        <p:blipFill>
          <a:blip r:embed="rId2"/>
          <a:stretch>
            <a:fillRect/>
          </a:stretch>
        </p:blipFill>
        <p:spPr>
          <a:xfrm>
            <a:off x="588263" y="1250805"/>
            <a:ext cx="10187185" cy="4256377"/>
          </a:xfrm>
          <a:prstGeom prst="rect">
            <a:avLst/>
          </a:prstGeom>
          <a:ln>
            <a:solidFill>
              <a:schemeClr val="tx1"/>
            </a:solidFill>
          </a:ln>
        </p:spPr>
      </p:pic>
    </p:spTree>
    <p:extLst>
      <p:ext uri="{BB962C8B-B14F-4D97-AF65-F5344CB8AC3E}">
        <p14:creationId xmlns:p14="http://schemas.microsoft.com/office/powerpoint/2010/main" val="2952375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Power BI Service – Who Is It For?</a:t>
            </a:r>
          </a:p>
        </p:txBody>
      </p:sp>
      <p:sp>
        <p:nvSpPr>
          <p:cNvPr id="4" name="Content Placeholder 3"/>
          <p:cNvSpPr>
            <a:spLocks noGrp="1"/>
          </p:cNvSpPr>
          <p:nvPr>
            <p:ph type="body" sz="quarter" idx="10"/>
          </p:nvPr>
        </p:nvSpPr>
        <p:spPr>
          <a:xfrm>
            <a:off x="584200" y="1215364"/>
            <a:ext cx="11018520" cy="1686616"/>
          </a:xfrm>
        </p:spPr>
        <p:txBody>
          <a:bodyPr/>
          <a:lstStyle/>
          <a:p>
            <a:r>
              <a:rPr lang="en-US" dirty="0"/>
              <a:t>Provides SaaS service used by web and mobile users</a:t>
            </a:r>
          </a:p>
          <a:p>
            <a:pPr lvl="1"/>
            <a:r>
              <a:rPr lang="en-US" dirty="0"/>
              <a:t>Accessible at </a:t>
            </a:r>
            <a:r>
              <a:rPr lang="en-US" dirty="0">
                <a:hlinkClick r:id="rId3"/>
              </a:rPr>
              <a:t>https://app.powerbi.com</a:t>
            </a:r>
            <a:r>
              <a:rPr lang="en-US" dirty="0"/>
              <a:t> to browser and Power BI mobile users</a:t>
            </a:r>
          </a:p>
          <a:p>
            <a:r>
              <a:rPr lang="en-US" dirty="0"/>
              <a:t>Provides PaaS service used by software developers</a:t>
            </a:r>
          </a:p>
          <a:p>
            <a:pPr lvl="1"/>
            <a:r>
              <a:rPr lang="en-US" dirty="0"/>
              <a:t>Accessible at </a:t>
            </a:r>
            <a:r>
              <a:rPr lang="en-US" dirty="0">
                <a:hlinkClick r:id="rId3"/>
              </a:rPr>
              <a:t>https://api.powerbi.com</a:t>
            </a:r>
            <a:r>
              <a:rPr lang="en-US" dirty="0"/>
              <a:t> to developers using Power BI Service API</a:t>
            </a:r>
          </a:p>
        </p:txBody>
      </p:sp>
      <p:pic>
        <p:nvPicPr>
          <p:cNvPr id="5" name="Picture 4"/>
          <p:cNvPicPr>
            <a:picLocks noChangeAspect="1"/>
          </p:cNvPicPr>
          <p:nvPr/>
        </p:nvPicPr>
        <p:blipFill>
          <a:blip r:embed="rId4"/>
          <a:stretch>
            <a:fillRect/>
          </a:stretch>
        </p:blipFill>
        <p:spPr>
          <a:xfrm>
            <a:off x="1090714" y="3106146"/>
            <a:ext cx="6554222" cy="3683886"/>
          </a:xfrm>
          <a:prstGeom prst="rect">
            <a:avLst/>
          </a:prstGeom>
          <a:ln w="19050">
            <a:solidFill>
              <a:schemeClr val="tx1"/>
            </a:solidFill>
          </a:ln>
        </p:spPr>
      </p:pic>
    </p:spTree>
    <p:extLst>
      <p:ext uri="{BB962C8B-B14F-4D97-AF65-F5344CB8AC3E}">
        <p14:creationId xmlns:p14="http://schemas.microsoft.com/office/powerpoint/2010/main" val="457555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3" name="Picture 2">
            <a:extLst>
              <a:ext uri="{FF2B5EF4-FFF2-40B4-BE49-F238E27FC236}">
                <a16:creationId xmlns:a16="http://schemas.microsoft.com/office/drawing/2014/main" id="{DA17FC5F-FAF2-4A72-80E3-F8ACB23931CF}"/>
              </a:ext>
            </a:extLst>
          </p:cNvPr>
          <p:cNvPicPr>
            <a:picLocks noChangeAspect="1"/>
          </p:cNvPicPr>
          <p:nvPr/>
        </p:nvPicPr>
        <p:blipFill>
          <a:blip r:embed="rId2"/>
          <a:stretch>
            <a:fillRect/>
          </a:stretch>
        </p:blipFill>
        <p:spPr>
          <a:xfrm>
            <a:off x="588263" y="1229591"/>
            <a:ext cx="10414289" cy="3792959"/>
          </a:xfrm>
          <a:prstGeom prst="rect">
            <a:avLst/>
          </a:prstGeom>
          <a:ln>
            <a:solidFill>
              <a:schemeClr val="tx1"/>
            </a:solidFill>
          </a:ln>
        </p:spPr>
      </p:pic>
    </p:spTree>
    <p:extLst>
      <p:ext uri="{BB962C8B-B14F-4D97-AF65-F5344CB8AC3E}">
        <p14:creationId xmlns:p14="http://schemas.microsoft.com/office/powerpoint/2010/main" val="1590411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Tile Embedding</a:t>
            </a:r>
          </a:p>
        </p:txBody>
      </p:sp>
      <p:pic>
        <p:nvPicPr>
          <p:cNvPr id="4" name="Picture 3">
            <a:extLst>
              <a:ext uri="{FF2B5EF4-FFF2-40B4-BE49-F238E27FC236}">
                <a16:creationId xmlns:a16="http://schemas.microsoft.com/office/drawing/2014/main" id="{E5BDF800-CDD3-4431-9EE6-41EB134E40FB}"/>
              </a:ext>
            </a:extLst>
          </p:cNvPr>
          <p:cNvPicPr>
            <a:picLocks noChangeAspect="1"/>
          </p:cNvPicPr>
          <p:nvPr/>
        </p:nvPicPr>
        <p:blipFill>
          <a:blip r:embed="rId2"/>
          <a:stretch>
            <a:fillRect/>
          </a:stretch>
        </p:blipFill>
        <p:spPr>
          <a:xfrm>
            <a:off x="588263" y="1198419"/>
            <a:ext cx="10379652" cy="4884542"/>
          </a:xfrm>
          <a:prstGeom prst="rect">
            <a:avLst/>
          </a:prstGeom>
          <a:ln>
            <a:solidFill>
              <a:schemeClr val="tx1"/>
            </a:solidFill>
          </a:ln>
        </p:spPr>
      </p:pic>
    </p:spTree>
    <p:extLst>
      <p:ext uri="{BB962C8B-B14F-4D97-AF65-F5344CB8AC3E}">
        <p14:creationId xmlns:p14="http://schemas.microsoft.com/office/powerpoint/2010/main" val="3106803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New Report Embedding</a:t>
            </a:r>
          </a:p>
        </p:txBody>
      </p:sp>
      <p:pic>
        <p:nvPicPr>
          <p:cNvPr id="3" name="Picture 2">
            <a:extLst>
              <a:ext uri="{FF2B5EF4-FFF2-40B4-BE49-F238E27FC236}">
                <a16:creationId xmlns:a16="http://schemas.microsoft.com/office/drawing/2014/main" id="{A80913CF-2E69-44CA-BDFF-3F3CD08FD5DD}"/>
              </a:ext>
            </a:extLst>
          </p:cNvPr>
          <p:cNvPicPr>
            <a:picLocks noChangeAspect="1"/>
          </p:cNvPicPr>
          <p:nvPr/>
        </p:nvPicPr>
        <p:blipFill>
          <a:blip r:embed="rId2"/>
          <a:stretch>
            <a:fillRect/>
          </a:stretch>
        </p:blipFill>
        <p:spPr>
          <a:xfrm>
            <a:off x="588263" y="1385555"/>
            <a:ext cx="10817748" cy="3570908"/>
          </a:xfrm>
          <a:prstGeom prst="rect">
            <a:avLst/>
          </a:prstGeom>
          <a:ln>
            <a:solidFill>
              <a:schemeClr val="tx1"/>
            </a:solidFill>
          </a:ln>
        </p:spPr>
      </p:pic>
    </p:spTree>
    <p:extLst>
      <p:ext uri="{BB962C8B-B14F-4D97-AF65-F5344CB8AC3E}">
        <p14:creationId xmlns:p14="http://schemas.microsoft.com/office/powerpoint/2010/main" val="40148414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Q&amp;A Experience Embedding</a:t>
            </a:r>
          </a:p>
        </p:txBody>
      </p:sp>
      <p:pic>
        <p:nvPicPr>
          <p:cNvPr id="3" name="Picture 2">
            <a:extLst>
              <a:ext uri="{FF2B5EF4-FFF2-40B4-BE49-F238E27FC236}">
                <a16:creationId xmlns:a16="http://schemas.microsoft.com/office/drawing/2014/main" id="{39AECBCE-211E-4346-8AAC-8779A7B478ED}"/>
              </a:ext>
            </a:extLst>
          </p:cNvPr>
          <p:cNvPicPr>
            <a:picLocks noChangeAspect="1"/>
          </p:cNvPicPr>
          <p:nvPr/>
        </p:nvPicPr>
        <p:blipFill>
          <a:blip r:embed="rId2"/>
          <a:stretch>
            <a:fillRect/>
          </a:stretch>
        </p:blipFill>
        <p:spPr>
          <a:xfrm>
            <a:off x="588263" y="1320512"/>
            <a:ext cx="10803082" cy="4119530"/>
          </a:xfrm>
          <a:prstGeom prst="rect">
            <a:avLst/>
          </a:prstGeom>
          <a:ln>
            <a:solidFill>
              <a:schemeClr val="tx1"/>
            </a:solidFill>
          </a:ln>
        </p:spPr>
      </p:pic>
    </p:spTree>
    <p:extLst>
      <p:ext uri="{BB962C8B-B14F-4D97-AF65-F5344CB8AC3E}">
        <p14:creationId xmlns:p14="http://schemas.microsoft.com/office/powerpoint/2010/main" val="4438138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404813" indent="-404813"/>
            <a:r>
              <a:rPr lang="en-US" dirty="0"/>
              <a:t>Power BI Embedding Fundamentals</a:t>
            </a:r>
          </a:p>
          <a:p>
            <a:pPr marL="404813" indent="-404813"/>
            <a:r>
              <a:rPr lang="en-US" dirty="0"/>
              <a:t>Managing Content using App Workspaces</a:t>
            </a:r>
          </a:p>
          <a:p>
            <a:pPr marL="404813" indent="-404813"/>
            <a:r>
              <a:rPr lang="en-US" dirty="0"/>
              <a:t>Understanding Dedicated Capacities</a:t>
            </a:r>
          </a:p>
          <a:p>
            <a:pPr marL="404813" indent="-404813"/>
            <a:r>
              <a:rPr lang="en-US" dirty="0"/>
              <a:t>Using the Onboarding Experience Tool</a:t>
            </a:r>
          </a:p>
          <a:p>
            <a:pPr marL="404813" indent="-404813"/>
            <a:r>
              <a:rPr lang="en-US" dirty="0"/>
              <a:t>Programming with Power BI Service API</a:t>
            </a:r>
          </a:p>
          <a:p>
            <a:pPr marL="404813" indent="-404813">
              <a:buFont typeface="Wingdings" panose="05000000000000000000" pitchFamily="2" charset="2"/>
              <a:buChar char="Ø"/>
            </a:pPr>
            <a:r>
              <a:rPr lang="en-US" b="1" dirty="0">
                <a:solidFill>
                  <a:srgbClr val="000066"/>
                </a:solidFill>
              </a:rPr>
              <a:t>Embedding with the Power BI JavaScript API</a:t>
            </a:r>
          </a:p>
        </p:txBody>
      </p:sp>
    </p:spTree>
    <p:extLst>
      <p:ext uri="{BB962C8B-B14F-4D97-AF65-F5344CB8AC3E}">
        <p14:creationId xmlns:p14="http://schemas.microsoft.com/office/powerpoint/2010/main" val="30658936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8B15-BCBA-475F-89FB-33E18E01092F}"/>
              </a:ext>
            </a:extLst>
          </p:cNvPr>
          <p:cNvSpPr>
            <a:spLocks noGrp="1"/>
          </p:cNvSpPr>
          <p:nvPr>
            <p:ph type="title"/>
          </p:nvPr>
        </p:nvSpPr>
        <p:spPr/>
        <p:txBody>
          <a:bodyPr/>
          <a:lstStyle/>
          <a:p>
            <a:r>
              <a:rPr lang="en-US" dirty="0"/>
              <a:t>Power BI JavaScript API </a:t>
            </a:r>
            <a:r>
              <a:rPr lang="en-US" sz="2400" dirty="0">
                <a:solidFill>
                  <a:schemeClr val="tx1">
                    <a:lumMod val="50000"/>
                    <a:lumOff val="50000"/>
                  </a:schemeClr>
                </a:solidFill>
              </a:rPr>
              <a:t>(</a:t>
            </a:r>
            <a:r>
              <a:rPr lang="en-US" sz="2400" dirty="0">
                <a:solidFill>
                  <a:srgbClr val="660033"/>
                </a:solidFill>
              </a:rPr>
              <a:t>powerbi.js</a:t>
            </a:r>
            <a:r>
              <a:rPr lang="en-US" sz="2400" dirty="0">
                <a:solidFill>
                  <a:schemeClr val="tx1">
                    <a:lumMod val="50000"/>
                    <a:lumOff val="50000"/>
                  </a:schemeClr>
                </a:solidFill>
              </a:rPr>
              <a:t>)</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C5C4FA20-9198-4F19-8462-91F23AB1E5B1}"/>
              </a:ext>
            </a:extLst>
          </p:cNvPr>
          <p:cNvPicPr>
            <a:picLocks noChangeAspect="1"/>
          </p:cNvPicPr>
          <p:nvPr/>
        </p:nvPicPr>
        <p:blipFill rotWithShape="1">
          <a:blip r:embed="rId2"/>
          <a:srcRect l="729" t="1109" r="9501" b="35856"/>
          <a:stretch/>
        </p:blipFill>
        <p:spPr>
          <a:xfrm>
            <a:off x="1021771" y="2579726"/>
            <a:ext cx="7751075" cy="4132801"/>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394639DE-4FD4-47F3-AA60-02EFF2952834}"/>
              </a:ext>
            </a:extLst>
          </p:cNvPr>
          <p:cNvSpPr>
            <a:spLocks noGrp="1"/>
          </p:cNvSpPr>
          <p:nvPr>
            <p:ph type="body" sz="quarter" idx="10"/>
          </p:nvPr>
        </p:nvSpPr>
        <p:spPr>
          <a:xfrm>
            <a:off x="584200" y="1215364"/>
            <a:ext cx="11018520" cy="1686616"/>
          </a:xfrm>
        </p:spPr>
        <p:txBody>
          <a:bodyPr/>
          <a:lstStyle/>
          <a:p>
            <a:r>
              <a:rPr lang="en-US" dirty="0"/>
              <a:t>Power BI JavaScript API used to embed resources in browser</a:t>
            </a:r>
          </a:p>
          <a:p>
            <a:pPr lvl="1"/>
            <a:r>
              <a:rPr lang="en-US" dirty="0"/>
              <a:t>Maintained in GitHub at </a:t>
            </a:r>
            <a:r>
              <a:rPr lang="en-US" dirty="0">
                <a:hlinkClick r:id="rId3"/>
              </a:rPr>
              <a:t>https://github.com/Microsoft/PowerBI-JavaScript/wiki</a:t>
            </a:r>
            <a:r>
              <a:rPr lang="en-US" dirty="0"/>
              <a:t> </a:t>
            </a:r>
          </a:p>
          <a:p>
            <a:pPr lvl="1"/>
            <a:r>
              <a:rPr lang="en-US" dirty="0"/>
              <a:t>GitHub repository contains code, docs, wiki and issues list</a:t>
            </a:r>
          </a:p>
          <a:p>
            <a:endParaRPr lang="en-US" dirty="0"/>
          </a:p>
        </p:txBody>
      </p:sp>
    </p:spTree>
    <p:extLst>
      <p:ext uri="{BB962C8B-B14F-4D97-AF65-F5344CB8AC3E}">
        <p14:creationId xmlns:p14="http://schemas.microsoft.com/office/powerpoint/2010/main" val="42765599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B04265-9D6E-4D0E-830B-9C0A27C04265}"/>
              </a:ext>
            </a:extLst>
          </p:cNvPr>
          <p:cNvPicPr>
            <a:picLocks noChangeAspect="1"/>
          </p:cNvPicPr>
          <p:nvPr/>
        </p:nvPicPr>
        <p:blipFill>
          <a:blip r:embed="rId2"/>
          <a:stretch>
            <a:fillRect/>
          </a:stretch>
        </p:blipFill>
        <p:spPr>
          <a:xfrm>
            <a:off x="1037503" y="2484491"/>
            <a:ext cx="9276369" cy="4267289"/>
          </a:xfrm>
          <a:prstGeom prst="rect">
            <a:avLst/>
          </a:prstGeom>
          <a:ln>
            <a:solidFill>
              <a:schemeClr val="accent1"/>
            </a:solidFill>
          </a:ln>
        </p:spPr>
      </p:pic>
      <p:sp>
        <p:nvSpPr>
          <p:cNvPr id="2" name="Title 1">
            <a:extLst>
              <a:ext uri="{FF2B5EF4-FFF2-40B4-BE49-F238E27FC236}">
                <a16:creationId xmlns:a16="http://schemas.microsoft.com/office/drawing/2014/main" id="{C4FA4F23-2F7F-4C98-A4F7-7B688DA82A64}"/>
              </a:ext>
            </a:extLst>
          </p:cNvPr>
          <p:cNvSpPr>
            <a:spLocks noGrp="1"/>
          </p:cNvSpPr>
          <p:nvPr>
            <p:ph type="title"/>
          </p:nvPr>
        </p:nvSpPr>
        <p:spPr/>
        <p:txBody>
          <a:bodyPr/>
          <a:lstStyle/>
          <a:p>
            <a:r>
              <a:rPr lang="en-US"/>
              <a:t>Hello World with Power BI Embedding</a:t>
            </a:r>
            <a:endParaRPr lang="en-US" dirty="0"/>
          </a:p>
        </p:txBody>
      </p:sp>
      <p:sp>
        <p:nvSpPr>
          <p:cNvPr id="4" name="Content Placeholder 3">
            <a:extLst>
              <a:ext uri="{FF2B5EF4-FFF2-40B4-BE49-F238E27FC236}">
                <a16:creationId xmlns:a16="http://schemas.microsoft.com/office/drawing/2014/main" id="{A3986185-3082-4E22-93AB-A17D39D4DCA0}"/>
              </a:ext>
            </a:extLst>
          </p:cNvPr>
          <p:cNvSpPr>
            <a:spLocks noGrp="1"/>
          </p:cNvSpPr>
          <p:nvPr>
            <p:ph type="body" sz="quarter" idx="10"/>
          </p:nvPr>
        </p:nvSpPr>
        <p:spPr>
          <a:xfrm>
            <a:off x="574964" y="1206128"/>
            <a:ext cx="11018520" cy="1194173"/>
          </a:xfrm>
        </p:spPr>
        <p:txBody>
          <a:bodyPr/>
          <a:lstStyle/>
          <a:p>
            <a:r>
              <a:rPr lang="en-US" sz="2000" b="1" dirty="0">
                <a:solidFill>
                  <a:srgbClr val="002060"/>
                </a:solidFill>
              </a:rPr>
              <a:t>powerbi.js</a:t>
            </a:r>
            <a:r>
              <a:rPr lang="en-US" sz="2000" dirty="0"/>
              <a:t> library provides </a:t>
            </a:r>
            <a:r>
              <a:rPr lang="en-US" sz="2000" b="1" dirty="0" err="1">
                <a:solidFill>
                  <a:srgbClr val="002060"/>
                </a:solidFill>
              </a:rPr>
              <a:t>powerbi</a:t>
            </a:r>
            <a:r>
              <a:rPr lang="en-US" sz="2000" dirty="0"/>
              <a:t> as top-level service object</a:t>
            </a:r>
          </a:p>
          <a:p>
            <a:pPr lvl="1"/>
            <a:r>
              <a:rPr lang="en-US" sz="1600" dirty="0"/>
              <a:t>You call </a:t>
            </a:r>
            <a:r>
              <a:rPr lang="en-US" sz="1600" b="1" dirty="0" err="1"/>
              <a:t>powerbi.embed</a:t>
            </a:r>
            <a:r>
              <a:rPr lang="en-US" sz="1600" dirty="0"/>
              <a:t> and pass </a:t>
            </a:r>
            <a:r>
              <a:rPr lang="en-US" sz="1600" b="1" dirty="0"/>
              <a:t>configuration</a:t>
            </a:r>
            <a:r>
              <a:rPr lang="en-US" sz="1600" dirty="0"/>
              <a:t> object with access token t</a:t>
            </a:r>
          </a:p>
          <a:p>
            <a:pPr lvl="1"/>
            <a:r>
              <a:rPr lang="en-US" sz="1600" b="1" dirty="0"/>
              <a:t>models</a:t>
            </a:r>
            <a:r>
              <a:rPr lang="en-US" sz="1600" dirty="0"/>
              <a:t> object available to supply configuration settings</a:t>
            </a:r>
            <a:endParaRPr lang="en-US" sz="1600" b="1" dirty="0"/>
          </a:p>
          <a:p>
            <a:pPr lvl="1"/>
            <a:r>
              <a:rPr lang="en-US" sz="1600" b="1" dirty="0"/>
              <a:t>configuration</a:t>
            </a:r>
            <a:r>
              <a:rPr lang="en-US" sz="1600" dirty="0"/>
              <a:t> object sets </a:t>
            </a:r>
            <a:r>
              <a:rPr lang="en-US" sz="1600" b="1" dirty="0" err="1"/>
              <a:t>tokenType</a:t>
            </a:r>
            <a:r>
              <a:rPr lang="en-US" sz="1600" dirty="0"/>
              <a:t> to either </a:t>
            </a:r>
            <a:r>
              <a:rPr lang="en-US" sz="1600" b="1" dirty="0" err="1"/>
              <a:t>models.TokenType.Embed</a:t>
            </a:r>
            <a:r>
              <a:rPr lang="en-US" sz="1600" dirty="0"/>
              <a:t> or </a:t>
            </a:r>
            <a:r>
              <a:rPr lang="en-US" sz="1600" b="1" dirty="0" err="1"/>
              <a:t>models.TokenType.Aad</a:t>
            </a:r>
            <a:endParaRPr lang="en-US" sz="1600" b="1" dirty="0"/>
          </a:p>
        </p:txBody>
      </p:sp>
      <p:pic>
        <p:nvPicPr>
          <p:cNvPr id="9" name="Picture 8">
            <a:extLst>
              <a:ext uri="{FF2B5EF4-FFF2-40B4-BE49-F238E27FC236}">
                <a16:creationId xmlns:a16="http://schemas.microsoft.com/office/drawing/2014/main" id="{26FCC98B-8005-4523-9791-9420A4902323}"/>
              </a:ext>
            </a:extLst>
          </p:cNvPr>
          <p:cNvPicPr>
            <a:picLocks noChangeAspect="1"/>
          </p:cNvPicPr>
          <p:nvPr/>
        </p:nvPicPr>
        <p:blipFill>
          <a:blip r:embed="rId3"/>
          <a:stretch>
            <a:fillRect/>
          </a:stretch>
        </p:blipFill>
        <p:spPr>
          <a:xfrm>
            <a:off x="7244909" y="3503496"/>
            <a:ext cx="4223210" cy="3063558"/>
          </a:xfrm>
          <a:prstGeom prst="rect">
            <a:avLst/>
          </a:prstGeom>
        </p:spPr>
      </p:pic>
      <p:sp>
        <p:nvSpPr>
          <p:cNvPr id="11" name="Arrow: Left 10">
            <a:extLst>
              <a:ext uri="{FF2B5EF4-FFF2-40B4-BE49-F238E27FC236}">
                <a16:creationId xmlns:a16="http://schemas.microsoft.com/office/drawing/2014/main" id="{5AA1534C-E6AB-4844-9966-52EABD11B857}"/>
              </a:ext>
            </a:extLst>
          </p:cNvPr>
          <p:cNvSpPr/>
          <p:nvPr/>
        </p:nvSpPr>
        <p:spPr bwMode="auto">
          <a:xfrm>
            <a:off x="4091710" y="5098472"/>
            <a:ext cx="1865746" cy="341746"/>
          </a:xfrm>
          <a:prstGeom prst="leftArrow">
            <a:avLst>
              <a:gd name="adj1" fmla="val 68959"/>
              <a:gd name="adj2" fmla="val 50000"/>
            </a:avLst>
          </a:prstGeom>
          <a:solidFill>
            <a:srgbClr val="FFC000"/>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50" dirty="0">
                <a:solidFill>
                  <a:srgbClr val="002060"/>
                </a:solidFill>
                <a:ea typeface="Segoe UI" pitchFamily="34" charset="0"/>
                <a:cs typeface="Segoe UI" pitchFamily="34" charset="0"/>
              </a:rPr>
              <a:t>First party embedding</a:t>
            </a:r>
          </a:p>
        </p:txBody>
      </p:sp>
    </p:spTree>
    <p:extLst>
      <p:ext uri="{BB962C8B-B14F-4D97-AF65-F5344CB8AC3E}">
        <p14:creationId xmlns:p14="http://schemas.microsoft.com/office/powerpoint/2010/main" val="38033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4D3-369A-4BA8-A638-DAED681BCA0E}"/>
              </a:ext>
            </a:extLst>
          </p:cNvPr>
          <p:cNvSpPr>
            <a:spLocks noGrp="1"/>
          </p:cNvSpPr>
          <p:nvPr>
            <p:ph type="title"/>
          </p:nvPr>
        </p:nvSpPr>
        <p:spPr/>
        <p:txBody>
          <a:bodyPr/>
          <a:lstStyle/>
          <a:p>
            <a:r>
              <a:rPr lang="en-US" dirty="0"/>
              <a:t>Embedded Report Configuration Options</a:t>
            </a:r>
          </a:p>
        </p:txBody>
      </p:sp>
      <p:sp>
        <p:nvSpPr>
          <p:cNvPr id="3" name="Text Placeholder 2">
            <a:extLst>
              <a:ext uri="{FF2B5EF4-FFF2-40B4-BE49-F238E27FC236}">
                <a16:creationId xmlns:a16="http://schemas.microsoft.com/office/drawing/2014/main" id="{17637C5D-4CE7-4960-90A3-D43A5BFABF48}"/>
              </a:ext>
            </a:extLst>
          </p:cNvPr>
          <p:cNvSpPr>
            <a:spLocks noGrp="1"/>
          </p:cNvSpPr>
          <p:nvPr>
            <p:ph type="body" sz="quarter" idx="10"/>
          </p:nvPr>
        </p:nvSpPr>
        <p:spPr>
          <a:xfrm>
            <a:off x="584200" y="1215364"/>
            <a:ext cx="11018520" cy="1255728"/>
          </a:xfrm>
        </p:spPr>
        <p:txBody>
          <a:bodyPr/>
          <a:lstStyle/>
          <a:p>
            <a:r>
              <a:rPr lang="en-US" sz="2400" b="1" dirty="0">
                <a:solidFill>
                  <a:srgbClr val="660033"/>
                </a:solidFill>
              </a:rPr>
              <a:t>permissions</a:t>
            </a:r>
            <a:r>
              <a:rPr lang="en-US" sz="2400" dirty="0"/>
              <a:t> determines what permissions are given to user on resource</a:t>
            </a:r>
          </a:p>
          <a:p>
            <a:r>
              <a:rPr lang="en-US" sz="2400" b="1" dirty="0" err="1">
                <a:solidFill>
                  <a:srgbClr val="660033"/>
                </a:solidFill>
              </a:rPr>
              <a:t>viewMode</a:t>
            </a:r>
            <a:r>
              <a:rPr lang="en-US" sz="2400" dirty="0"/>
              <a:t> determines when report opens in read-only view or edit view</a:t>
            </a:r>
          </a:p>
          <a:p>
            <a:r>
              <a:rPr lang="en-US" sz="2400" b="1" dirty="0" err="1">
                <a:solidFill>
                  <a:srgbClr val="660033"/>
                </a:solidFill>
              </a:rPr>
              <a:t>pageView</a:t>
            </a:r>
            <a:r>
              <a:rPr lang="en-US" sz="2400" dirty="0"/>
              <a:t> determines how reports scales to fit embed container element</a:t>
            </a:r>
          </a:p>
        </p:txBody>
      </p:sp>
      <p:pic>
        <p:nvPicPr>
          <p:cNvPr id="4" name="Picture 3">
            <a:extLst>
              <a:ext uri="{FF2B5EF4-FFF2-40B4-BE49-F238E27FC236}">
                <a16:creationId xmlns:a16="http://schemas.microsoft.com/office/drawing/2014/main" id="{C8A74216-49A6-4AFB-96D0-BECA7F4CD7D8}"/>
              </a:ext>
            </a:extLst>
          </p:cNvPr>
          <p:cNvPicPr>
            <a:picLocks noChangeAspect="1"/>
          </p:cNvPicPr>
          <p:nvPr/>
        </p:nvPicPr>
        <p:blipFill rotWithShape="1">
          <a:blip r:embed="rId2"/>
          <a:srcRect t="29851" r="37101" b="7462"/>
          <a:stretch/>
        </p:blipFill>
        <p:spPr>
          <a:xfrm>
            <a:off x="811783" y="2778763"/>
            <a:ext cx="5049826" cy="2999509"/>
          </a:xfrm>
          <a:prstGeom prst="rect">
            <a:avLst/>
          </a:prstGeom>
          <a:solidFill>
            <a:schemeClr val="tx1">
              <a:lumMod val="50000"/>
              <a:lumOff val="50000"/>
            </a:schemeClr>
          </a:solidFill>
          <a:ln>
            <a:solidFill>
              <a:schemeClr val="tx1">
                <a:lumMod val="50000"/>
                <a:lumOff val="50000"/>
              </a:schemeClr>
            </a:solidFill>
          </a:ln>
        </p:spPr>
      </p:pic>
      <p:grpSp>
        <p:nvGrpSpPr>
          <p:cNvPr id="18" name="Group 17">
            <a:extLst>
              <a:ext uri="{FF2B5EF4-FFF2-40B4-BE49-F238E27FC236}">
                <a16:creationId xmlns:a16="http://schemas.microsoft.com/office/drawing/2014/main" id="{64843649-D660-444C-8D8E-171E5432F6CA}"/>
              </a:ext>
            </a:extLst>
          </p:cNvPr>
          <p:cNvGrpSpPr/>
          <p:nvPr/>
        </p:nvGrpSpPr>
        <p:grpSpPr>
          <a:xfrm>
            <a:off x="4954296" y="3360650"/>
            <a:ext cx="4588163" cy="1066800"/>
            <a:chOff x="4267200" y="2537690"/>
            <a:chExt cx="4588163" cy="1066800"/>
          </a:xfrm>
          <a:solidFill>
            <a:srgbClr val="FFC000"/>
          </a:solidFill>
        </p:grpSpPr>
        <p:sp>
          <p:nvSpPr>
            <p:cNvPr id="6" name="Rectangle 5">
              <a:extLst>
                <a:ext uri="{FF2B5EF4-FFF2-40B4-BE49-F238E27FC236}">
                  <a16:creationId xmlns:a16="http://schemas.microsoft.com/office/drawing/2014/main" id="{D6B2C5A5-1834-4047-9C08-4EA1D4B109B7}"/>
                </a:ext>
              </a:extLst>
            </p:cNvPr>
            <p:cNvSpPr/>
            <p:nvPr/>
          </p:nvSpPr>
          <p:spPr>
            <a:xfrm>
              <a:off x="4932218" y="2537690"/>
              <a:ext cx="3923145" cy="10668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2060"/>
                  </a:solidFill>
                </a:rPr>
                <a:t>Read: </a:t>
              </a:r>
              <a:r>
                <a:rPr lang="en-US" sz="1200" dirty="0">
                  <a:solidFill>
                    <a:srgbClr val="002060"/>
                  </a:solidFill>
                </a:rPr>
                <a:t>Allows view report only.</a:t>
              </a:r>
            </a:p>
            <a:p>
              <a:r>
                <a:rPr lang="en-US" sz="1200" b="1" dirty="0" err="1">
                  <a:solidFill>
                    <a:srgbClr val="002060"/>
                  </a:solidFill>
                </a:rPr>
                <a:t>ReadWrite</a:t>
              </a:r>
              <a:r>
                <a:rPr lang="en-US" sz="1200" b="1" dirty="0">
                  <a:solidFill>
                    <a:srgbClr val="002060"/>
                  </a:solidFill>
                </a:rPr>
                <a:t>: </a:t>
              </a:r>
              <a:r>
                <a:rPr lang="en-US" sz="1200" dirty="0">
                  <a:solidFill>
                    <a:srgbClr val="002060"/>
                  </a:solidFill>
                </a:rPr>
                <a:t>Allows view, Edit and Save report.</a:t>
              </a:r>
            </a:p>
            <a:p>
              <a:r>
                <a:rPr lang="en-US" sz="1200" b="1" dirty="0">
                  <a:solidFill>
                    <a:srgbClr val="002060"/>
                  </a:solidFill>
                </a:rPr>
                <a:t>Copy:</a:t>
              </a:r>
              <a:r>
                <a:rPr lang="en-US" sz="1200" dirty="0">
                  <a:solidFill>
                    <a:srgbClr val="002060"/>
                  </a:solidFill>
                </a:rPr>
                <a:t> Allows Save a copy of a report using Save As.</a:t>
              </a:r>
            </a:p>
            <a:p>
              <a:r>
                <a:rPr lang="en-US" sz="1200" b="1" dirty="0">
                  <a:solidFill>
                    <a:srgbClr val="002060"/>
                  </a:solidFill>
                </a:rPr>
                <a:t>Create:</a:t>
              </a:r>
              <a:r>
                <a:rPr lang="en-US" sz="1200" dirty="0">
                  <a:solidFill>
                    <a:srgbClr val="002060"/>
                  </a:solidFill>
                </a:rPr>
                <a:t> Allows creating a new report.</a:t>
              </a:r>
            </a:p>
            <a:p>
              <a:r>
                <a:rPr lang="en-US" sz="1200" b="1" dirty="0">
                  <a:solidFill>
                    <a:srgbClr val="002060"/>
                  </a:solidFill>
                </a:rPr>
                <a:t>All:</a:t>
              </a:r>
              <a:r>
                <a:rPr lang="en-US" sz="1200" dirty="0">
                  <a:solidFill>
                    <a:srgbClr val="002060"/>
                  </a:solidFill>
                </a:rPr>
                <a:t> Allows everything.</a:t>
              </a:r>
            </a:p>
          </p:txBody>
        </p:sp>
        <p:cxnSp>
          <p:nvCxnSpPr>
            <p:cNvPr id="8" name="Straight Arrow Connector 7">
              <a:extLst>
                <a:ext uri="{FF2B5EF4-FFF2-40B4-BE49-F238E27FC236}">
                  <a16:creationId xmlns:a16="http://schemas.microsoft.com/office/drawing/2014/main" id="{D81F6FC5-FA72-4EA0-9700-6BEB414831D8}"/>
                </a:ext>
              </a:extLst>
            </p:cNvPr>
            <p:cNvCxnSpPr>
              <a:cxnSpLocks/>
            </p:cNvCxnSpPr>
            <p:nvPr/>
          </p:nvCxnSpPr>
          <p:spPr>
            <a:xfrm flipV="1">
              <a:off x="4267200" y="3186546"/>
              <a:ext cx="554182" cy="267854"/>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E21ACC4-CF2F-4A5B-BC12-C677AC1DD075}"/>
              </a:ext>
            </a:extLst>
          </p:cNvPr>
          <p:cNvGrpSpPr/>
          <p:nvPr/>
        </p:nvGrpSpPr>
        <p:grpSpPr>
          <a:xfrm>
            <a:off x="4551680" y="4582160"/>
            <a:ext cx="4410043" cy="551872"/>
            <a:chOff x="3864584" y="3759200"/>
            <a:chExt cx="4410043" cy="551872"/>
          </a:xfrm>
          <a:solidFill>
            <a:srgbClr val="FFC000"/>
          </a:solidFill>
        </p:grpSpPr>
        <p:sp>
          <p:nvSpPr>
            <p:cNvPr id="5" name="Rectangle 4">
              <a:extLst>
                <a:ext uri="{FF2B5EF4-FFF2-40B4-BE49-F238E27FC236}">
                  <a16:creationId xmlns:a16="http://schemas.microsoft.com/office/drawing/2014/main" id="{0A8710D3-0989-4BF5-ABD2-3D8E892D835C}"/>
                </a:ext>
              </a:extLst>
            </p:cNvPr>
            <p:cNvSpPr/>
            <p:nvPr/>
          </p:nvSpPr>
          <p:spPr>
            <a:xfrm>
              <a:off x="5379027" y="3777672"/>
              <a:ext cx="2895600" cy="5334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2060"/>
                  </a:solidFill>
                </a:rPr>
                <a:t>View</a:t>
              </a:r>
              <a:r>
                <a:rPr lang="en-US" sz="1200" dirty="0">
                  <a:solidFill>
                    <a:srgbClr val="002060"/>
                  </a:solidFill>
                </a:rPr>
                <a:t> - Opens report in View mode.</a:t>
              </a:r>
            </a:p>
            <a:p>
              <a:r>
                <a:rPr lang="en-US" sz="1200" b="1" dirty="0">
                  <a:solidFill>
                    <a:srgbClr val="002060"/>
                  </a:solidFill>
                </a:rPr>
                <a:t>Edit</a:t>
              </a:r>
              <a:r>
                <a:rPr lang="en-US" sz="1200" dirty="0">
                  <a:solidFill>
                    <a:srgbClr val="002060"/>
                  </a:solidFill>
                </a:rPr>
                <a:t> - Opens report in Edit mode.</a:t>
              </a:r>
            </a:p>
          </p:txBody>
        </p:sp>
        <p:cxnSp>
          <p:nvCxnSpPr>
            <p:cNvPr id="12" name="Straight Arrow Connector 11">
              <a:extLst>
                <a:ext uri="{FF2B5EF4-FFF2-40B4-BE49-F238E27FC236}">
                  <a16:creationId xmlns:a16="http://schemas.microsoft.com/office/drawing/2014/main" id="{BCC0950A-EAD5-49AF-9D15-5CCB261E94FC}"/>
                </a:ext>
              </a:extLst>
            </p:cNvPr>
            <p:cNvCxnSpPr>
              <a:cxnSpLocks/>
            </p:cNvCxnSpPr>
            <p:nvPr/>
          </p:nvCxnSpPr>
          <p:spPr>
            <a:xfrm>
              <a:off x="3864584" y="3759200"/>
              <a:ext cx="1455561" cy="277091"/>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673153-1132-4390-9255-4EDDE0C6AEDC}"/>
              </a:ext>
            </a:extLst>
          </p:cNvPr>
          <p:cNvGrpSpPr/>
          <p:nvPr/>
        </p:nvGrpSpPr>
        <p:grpSpPr>
          <a:xfrm>
            <a:off x="3688080" y="4720705"/>
            <a:ext cx="5930579" cy="1363522"/>
            <a:chOff x="3000984" y="3897742"/>
            <a:chExt cx="5930579" cy="1363522"/>
          </a:xfrm>
          <a:solidFill>
            <a:srgbClr val="FFC000"/>
          </a:solidFill>
        </p:grpSpPr>
        <p:sp>
          <p:nvSpPr>
            <p:cNvPr id="7" name="Rectangle 6">
              <a:extLst>
                <a:ext uri="{FF2B5EF4-FFF2-40B4-BE49-F238E27FC236}">
                  <a16:creationId xmlns:a16="http://schemas.microsoft.com/office/drawing/2014/main" id="{B7018F36-5B09-4CDC-815F-BA523FD28336}"/>
                </a:ext>
              </a:extLst>
            </p:cNvPr>
            <p:cNvSpPr/>
            <p:nvPr/>
          </p:nvSpPr>
          <p:spPr>
            <a:xfrm>
              <a:off x="5410200" y="4495800"/>
              <a:ext cx="3521363" cy="765464"/>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solidFill>
                    <a:srgbClr val="002060"/>
                  </a:solidFill>
                </a:rPr>
                <a:t>fitToWidth</a:t>
              </a:r>
              <a:r>
                <a:rPr lang="en-US" sz="1200" b="1" dirty="0">
                  <a:solidFill>
                    <a:srgbClr val="002060"/>
                  </a:solidFill>
                </a:rPr>
                <a:t>:</a:t>
              </a:r>
              <a:r>
                <a:rPr lang="en-US" sz="1200" dirty="0">
                  <a:solidFill>
                    <a:srgbClr val="002060"/>
                  </a:solidFill>
                </a:rPr>
                <a:t> Fit to width of host HTML element.</a:t>
              </a:r>
            </a:p>
            <a:p>
              <a:r>
                <a:rPr lang="en-US" sz="1200" b="1" dirty="0" err="1">
                  <a:solidFill>
                    <a:srgbClr val="002060"/>
                  </a:solidFill>
                </a:rPr>
                <a:t>oneColumn</a:t>
              </a:r>
              <a:r>
                <a:rPr lang="en-US" sz="1200" b="1" dirty="0">
                  <a:solidFill>
                    <a:srgbClr val="002060"/>
                  </a:solidFill>
                </a:rPr>
                <a:t>: </a:t>
              </a:r>
              <a:r>
                <a:rPr lang="en-US" sz="1200" dirty="0">
                  <a:solidFill>
                    <a:srgbClr val="002060"/>
                  </a:solidFill>
                </a:rPr>
                <a:t>Opens in single column.</a:t>
              </a:r>
            </a:p>
            <a:p>
              <a:r>
                <a:rPr lang="en-US" sz="1200" b="1" dirty="0" err="1">
                  <a:solidFill>
                    <a:srgbClr val="002060"/>
                  </a:solidFill>
                </a:rPr>
                <a:t>actualSize</a:t>
              </a:r>
              <a:r>
                <a:rPr lang="en-US" sz="1200" dirty="0">
                  <a:solidFill>
                    <a:srgbClr val="002060"/>
                  </a:solidFill>
                </a:rPr>
                <a:t>: Actual size as designed in report</a:t>
              </a:r>
            </a:p>
          </p:txBody>
        </p:sp>
        <p:cxnSp>
          <p:nvCxnSpPr>
            <p:cNvPr id="16" name="Straight Arrow Connector 15">
              <a:extLst>
                <a:ext uri="{FF2B5EF4-FFF2-40B4-BE49-F238E27FC236}">
                  <a16:creationId xmlns:a16="http://schemas.microsoft.com/office/drawing/2014/main" id="{75622DCD-4B41-4F0A-AE98-7341847B80D1}"/>
                </a:ext>
              </a:extLst>
            </p:cNvPr>
            <p:cNvCxnSpPr>
              <a:cxnSpLocks/>
            </p:cNvCxnSpPr>
            <p:nvPr/>
          </p:nvCxnSpPr>
          <p:spPr>
            <a:xfrm>
              <a:off x="3000984" y="3897742"/>
              <a:ext cx="2356107" cy="86822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197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PowerBiEmbeddedScratchpad</a:t>
            </a:r>
            <a:r>
              <a:rPr lang="en-US" dirty="0"/>
              <a:t> Sample</a:t>
            </a:r>
          </a:p>
        </p:txBody>
      </p:sp>
      <p:sp>
        <p:nvSpPr>
          <p:cNvPr id="3" name="Content Placeholder 2"/>
          <p:cNvSpPr>
            <a:spLocks noGrp="1"/>
          </p:cNvSpPr>
          <p:nvPr>
            <p:ph type="body" sz="quarter" idx="10"/>
          </p:nvPr>
        </p:nvSpPr>
        <p:spPr/>
        <p:txBody>
          <a:bodyPr>
            <a:normAutofit/>
          </a:bodyPr>
          <a:lstStyle/>
          <a:p>
            <a:pPr marL="0" indent="0">
              <a:buNone/>
            </a:pPr>
            <a:r>
              <a:rPr lang="en-US" sz="1800" b="1" dirty="0">
                <a:hlinkClick r:id="rId2"/>
              </a:rPr>
              <a:t>https://github.com/CriticalPathTraining/PowerBiEmbeddedScratchpad</a:t>
            </a:r>
            <a:r>
              <a:rPr lang="en-US" sz="1800" b="1" dirty="0"/>
              <a:t> </a:t>
            </a:r>
          </a:p>
        </p:txBody>
      </p:sp>
      <p:pic>
        <p:nvPicPr>
          <p:cNvPr id="5" name="Picture 4">
            <a:extLst>
              <a:ext uri="{FF2B5EF4-FFF2-40B4-BE49-F238E27FC236}">
                <a16:creationId xmlns:a16="http://schemas.microsoft.com/office/drawing/2014/main" id="{CE619EAA-E2CC-498E-AE88-B839E6D90E3F}"/>
              </a:ext>
            </a:extLst>
          </p:cNvPr>
          <p:cNvPicPr>
            <a:picLocks noChangeAspect="1"/>
          </p:cNvPicPr>
          <p:nvPr/>
        </p:nvPicPr>
        <p:blipFill>
          <a:blip r:embed="rId3"/>
          <a:stretch>
            <a:fillRect/>
          </a:stretch>
        </p:blipFill>
        <p:spPr>
          <a:xfrm>
            <a:off x="584200" y="1727200"/>
            <a:ext cx="8824781" cy="4663440"/>
          </a:xfrm>
          <a:prstGeom prst="rect">
            <a:avLst/>
          </a:prstGeom>
          <a:ln>
            <a:solidFill>
              <a:schemeClr val="tx1">
                <a:lumMod val="50000"/>
                <a:lumOff val="50000"/>
              </a:schemeClr>
            </a:solidFill>
          </a:ln>
        </p:spPr>
      </p:pic>
    </p:spTree>
    <p:extLst>
      <p:ext uri="{BB962C8B-B14F-4D97-AF65-F5344CB8AC3E}">
        <p14:creationId xmlns:p14="http://schemas.microsoft.com/office/powerpoint/2010/main" val="2768165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615553"/>
          </a:xfrm>
        </p:spPr>
        <p:txBody>
          <a:bodyPr/>
          <a:lstStyle/>
          <a:p>
            <a:r>
              <a:rPr lang="en-US" b="1" dirty="0"/>
              <a:t>Cooking up something tasty using the Power BI Embedded Scratchpad</a:t>
            </a:r>
          </a:p>
        </p:txBody>
      </p:sp>
      <p:pic>
        <p:nvPicPr>
          <p:cNvPr id="7" name="Picture Placeholder 6">
            <a:extLst>
              <a:ext uri="{FF2B5EF4-FFF2-40B4-BE49-F238E27FC236}">
                <a16:creationId xmlns:a16="http://schemas.microsoft.com/office/drawing/2014/main" id="{ACD3BC08-F0E4-477D-9D0D-FD4B45E6F366}"/>
              </a:ext>
            </a:extLst>
          </p:cNvPr>
          <p:cNvPicPr>
            <a:picLocks noGrp="1" noChangeAspect="1"/>
          </p:cNvPicPr>
          <p:nvPr>
            <p:ph type="pic" sz="quarter" idx="11"/>
          </p:nvPr>
        </p:nvPicPr>
        <p:blipFill>
          <a:blip r:embed="rId2"/>
          <a:srcRect t="8124" b="8124"/>
          <a:stretch>
            <a:fillRect/>
          </a:stretch>
        </p:blipFill>
        <p:spPr/>
      </p:pic>
    </p:spTree>
    <p:extLst>
      <p:ext uri="{BB962C8B-B14F-4D97-AF65-F5344CB8AC3E}">
        <p14:creationId xmlns:p14="http://schemas.microsoft.com/office/powerpoint/2010/main" val="2627904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idx="1"/>
          </p:nvPr>
        </p:nvSpPr>
        <p:spPr>
          <a:xfrm>
            <a:off x="417072" y="843118"/>
            <a:ext cx="11176000" cy="2359620"/>
          </a:xfrm>
        </p:spPr>
        <p:txBody>
          <a:bodyPr/>
          <a:lstStyle/>
          <a:p>
            <a:r>
              <a:rPr lang="en-US" sz="2000" dirty="0"/>
              <a:t>User launches your app using a browser</a:t>
            </a:r>
          </a:p>
          <a:p>
            <a:r>
              <a:rPr lang="en-US" sz="2000" dirty="0"/>
              <a:t>App authenticates with Azure Active Directory and obtains access token </a:t>
            </a:r>
          </a:p>
          <a:p>
            <a:r>
              <a:rPr lang="en-US" sz="2000" dirty="0"/>
              <a:t>App uses access token to call to Power BI Service API</a:t>
            </a:r>
          </a:p>
          <a:p>
            <a:r>
              <a:rPr lang="en-US" sz="2000" dirty="0"/>
              <a:t>App retrieves data for embedded resource and passes it to browser.</a:t>
            </a:r>
          </a:p>
          <a:p>
            <a:r>
              <a:rPr lang="en-US" sz="2000" dirty="0"/>
              <a:t>Client-side code uses Power BI JavaScript API to create embedded resource</a:t>
            </a:r>
          </a:p>
          <a:p>
            <a:r>
              <a:rPr lang="en-US" sz="2000" dirty="0"/>
              <a:t>Embedded resource session created between browser and Power BI service</a:t>
            </a:r>
          </a:p>
        </p:txBody>
      </p:sp>
      <p:sp>
        <p:nvSpPr>
          <p:cNvPr id="15" name="Rectangle 14"/>
          <p:cNvSpPr/>
          <p:nvPr/>
        </p:nvSpPr>
        <p:spPr>
          <a:xfrm>
            <a:off x="800947" y="3410783"/>
            <a:ext cx="7924800" cy="33051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9" name="Rectangle 8"/>
          <p:cNvSpPr/>
          <p:nvPr/>
        </p:nvSpPr>
        <p:spPr>
          <a:xfrm>
            <a:off x="1193492" y="3867984"/>
            <a:ext cx="1631758" cy="10609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Browser</a:t>
            </a:r>
            <a:endParaRPr lang="en-US" sz="2000" dirty="0">
              <a:solidFill>
                <a:schemeClr val="tx1"/>
              </a:solidFill>
            </a:endParaRPr>
          </a:p>
        </p:txBody>
      </p:sp>
      <p:grpSp>
        <p:nvGrpSpPr>
          <p:cNvPr id="23" name="Group 22"/>
          <p:cNvGrpSpPr/>
          <p:nvPr/>
        </p:nvGrpSpPr>
        <p:grpSpPr>
          <a:xfrm>
            <a:off x="2906446" y="4971815"/>
            <a:ext cx="2873212" cy="1125817"/>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1</a:t>
              </a:r>
            </a:p>
          </p:txBody>
        </p:sp>
      </p:grpSp>
      <p:grpSp>
        <p:nvGrpSpPr>
          <p:cNvPr id="24" name="Group 23"/>
          <p:cNvGrpSpPr/>
          <p:nvPr/>
        </p:nvGrpSpPr>
        <p:grpSpPr>
          <a:xfrm>
            <a:off x="5837483" y="5679784"/>
            <a:ext cx="2734402" cy="944040"/>
            <a:chOff x="5417536" y="5698001"/>
            <a:chExt cx="2734402" cy="944040"/>
          </a:xfrm>
        </p:grpSpPr>
        <p:sp>
          <p:nvSpPr>
            <p:cNvPr id="33" name="Rectangle 32"/>
            <p:cNvSpPr/>
            <p:nvPr/>
          </p:nvSpPr>
          <p:spPr>
            <a:xfrm>
              <a:off x="6520180" y="5741928"/>
              <a:ext cx="1631758" cy="900113"/>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2</a:t>
              </a:r>
            </a:p>
          </p:txBody>
        </p:sp>
      </p:grpSp>
      <p:sp>
        <p:nvSpPr>
          <p:cNvPr id="31" name="Rectangle 30"/>
          <p:cNvSpPr/>
          <p:nvPr/>
        </p:nvSpPr>
        <p:spPr>
          <a:xfrm>
            <a:off x="6997140" y="3668222"/>
            <a:ext cx="1631758" cy="1176077"/>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grpSp>
        <p:nvGrpSpPr>
          <p:cNvPr id="32" name="Group 31"/>
          <p:cNvGrpSpPr/>
          <p:nvPr/>
        </p:nvGrpSpPr>
        <p:grpSpPr>
          <a:xfrm>
            <a:off x="5830150" y="4776553"/>
            <a:ext cx="1085797" cy="73244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3</a:t>
              </a:r>
            </a:p>
          </p:txBody>
        </p:sp>
      </p:grpSp>
      <p:grpSp>
        <p:nvGrpSpPr>
          <p:cNvPr id="26" name="Group 25"/>
          <p:cNvGrpSpPr/>
          <p:nvPr/>
        </p:nvGrpSpPr>
        <p:grpSpPr>
          <a:xfrm>
            <a:off x="2976772" y="4517812"/>
            <a:ext cx="3895752" cy="813163"/>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grpSp>
      <p:grpSp>
        <p:nvGrpSpPr>
          <p:cNvPr id="29" name="Group 28"/>
          <p:cNvGrpSpPr/>
          <p:nvPr/>
        </p:nvGrpSpPr>
        <p:grpSpPr>
          <a:xfrm>
            <a:off x="3130053" y="4129937"/>
            <a:ext cx="3742473" cy="3048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6</a:t>
              </a:r>
            </a:p>
          </p:txBody>
        </p:sp>
      </p:grpSp>
      <p:grpSp>
        <p:nvGrpSpPr>
          <p:cNvPr id="34" name="Group 33"/>
          <p:cNvGrpSpPr/>
          <p:nvPr/>
        </p:nvGrpSpPr>
        <p:grpSpPr>
          <a:xfrm>
            <a:off x="2934550" y="3498546"/>
            <a:ext cx="565843" cy="608466"/>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5</a:t>
              </a:r>
            </a:p>
          </p:txBody>
        </p:sp>
      </p:grpSp>
      <p:sp>
        <p:nvSpPr>
          <p:cNvPr id="20" name="Rectangle 19"/>
          <p:cNvSpPr/>
          <p:nvPr/>
        </p:nvSpPr>
        <p:spPr>
          <a:xfrm>
            <a:off x="2444250" y="3967546"/>
            <a:ext cx="685800" cy="62969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lumMod val="90000"/>
                    <a:lumOff val="10000"/>
                  </a:schemeClr>
                </a:solidFill>
              </a:rPr>
              <a:t>iFrame</a:t>
            </a:r>
            <a:endParaRPr lang="en-US" sz="1200" dirty="0">
              <a:solidFill>
                <a:schemeClr val="tx2">
                  <a:lumMod val="90000"/>
                  <a:lumOff val="10000"/>
                </a:schemeClr>
              </a:solidFill>
            </a:endParaRPr>
          </a:p>
        </p:txBody>
      </p:sp>
    </p:spTree>
    <p:extLst>
      <p:ext uri="{BB962C8B-B14F-4D97-AF65-F5344CB8AC3E}">
        <p14:creationId xmlns:p14="http://schemas.microsoft.com/office/powerpoint/2010/main" val="20163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CE5AD3-0B7E-4DD4-87BF-BD3DE7DBC9E7}"/>
              </a:ext>
            </a:extLst>
          </p:cNvPr>
          <p:cNvGrpSpPr/>
          <p:nvPr/>
        </p:nvGrpSpPr>
        <p:grpSpPr>
          <a:xfrm>
            <a:off x="1040247" y="2024207"/>
            <a:ext cx="9939932" cy="4003838"/>
            <a:chOff x="304800" y="2625562"/>
            <a:chExt cx="9939932" cy="4003838"/>
          </a:xfrm>
        </p:grpSpPr>
        <p:grpSp>
          <p:nvGrpSpPr>
            <p:cNvPr id="41" name="Group 40">
              <a:extLst>
                <a:ext uri="{FF2B5EF4-FFF2-40B4-BE49-F238E27FC236}">
                  <a16:creationId xmlns:a16="http://schemas.microsoft.com/office/drawing/2014/main" id="{FFFC05AC-751F-4182-A03B-7469C56029DD}"/>
                </a:ext>
              </a:extLst>
            </p:cNvPr>
            <p:cNvGrpSpPr/>
            <p:nvPr/>
          </p:nvGrpSpPr>
          <p:grpSpPr>
            <a:xfrm>
              <a:off x="304800" y="2910042"/>
              <a:ext cx="5988531" cy="3719358"/>
              <a:chOff x="365098" y="2380521"/>
              <a:chExt cx="5988531" cy="3719358"/>
            </a:xfrm>
          </p:grpSpPr>
          <p:sp>
            <p:nvSpPr>
              <p:cNvPr id="3" name="Rectangle 2">
                <a:extLst>
                  <a:ext uri="{FF2B5EF4-FFF2-40B4-BE49-F238E27FC236}">
                    <a16:creationId xmlns:a16="http://schemas.microsoft.com/office/drawing/2014/main" id="{7E6DF5A0-66AB-4DDF-B3AC-54C1F56AB7B8}"/>
                  </a:ext>
                </a:extLst>
              </p:cNvPr>
              <p:cNvSpPr/>
              <p:nvPr/>
            </p:nvSpPr>
            <p:spPr>
              <a:xfrm>
                <a:off x="365098" y="2794773"/>
                <a:ext cx="5988531" cy="330510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3">
                <a:extLst>
                  <a:ext uri="{FF2B5EF4-FFF2-40B4-BE49-F238E27FC236}">
                    <a16:creationId xmlns:a16="http://schemas.microsoft.com/office/drawing/2014/main" id="{A83E4B45-4224-4E73-A17E-F5574C50743B}"/>
                  </a:ext>
                </a:extLst>
              </p:cNvPr>
              <p:cNvSpPr/>
              <p:nvPr/>
            </p:nvSpPr>
            <p:spPr>
              <a:xfrm>
                <a:off x="365098" y="2380521"/>
                <a:ext cx="5988531" cy="394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Your HTML and CSS</a:t>
                </a:r>
                <a:endParaRPr lang="en-US" dirty="0">
                  <a:solidFill>
                    <a:schemeClr val="bg1"/>
                  </a:solidFill>
                </a:endParaRPr>
              </a:p>
            </p:txBody>
          </p:sp>
        </p:grpSp>
        <p:grpSp>
          <p:nvGrpSpPr>
            <p:cNvPr id="5" name="Group 4">
              <a:extLst>
                <a:ext uri="{FF2B5EF4-FFF2-40B4-BE49-F238E27FC236}">
                  <a16:creationId xmlns:a16="http://schemas.microsoft.com/office/drawing/2014/main" id="{827F9A81-7C94-4B8E-9029-37FCFD7070D5}"/>
                </a:ext>
              </a:extLst>
            </p:cNvPr>
            <p:cNvGrpSpPr/>
            <p:nvPr/>
          </p:nvGrpSpPr>
          <p:grpSpPr>
            <a:xfrm>
              <a:off x="6315924" y="2625562"/>
              <a:ext cx="3928808" cy="997868"/>
              <a:chOff x="6315924" y="2625562"/>
              <a:chExt cx="3928808" cy="997868"/>
            </a:xfrm>
          </p:grpSpPr>
          <p:sp>
            <p:nvSpPr>
              <p:cNvPr id="39" name="Arrow: Left 38">
                <a:extLst>
                  <a:ext uri="{FF2B5EF4-FFF2-40B4-BE49-F238E27FC236}">
                    <a16:creationId xmlns:a16="http://schemas.microsoft.com/office/drawing/2014/main" id="{0665E21E-EA0A-46D4-91ED-FF0B81A0D8BB}"/>
                  </a:ext>
                </a:extLst>
              </p:cNvPr>
              <p:cNvSpPr/>
              <p:nvPr/>
            </p:nvSpPr>
            <p:spPr>
              <a:xfrm>
                <a:off x="6315924" y="2874482"/>
                <a:ext cx="2435557" cy="500028"/>
              </a:xfrm>
              <a:prstGeom prst="leftArrow">
                <a:avLst>
                  <a:gd name="adj1" fmla="val 50000"/>
                  <a:gd name="adj2" fmla="val 500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lumMod val="90000"/>
                        <a:lumOff val="10000"/>
                      </a:schemeClr>
                    </a:solidFill>
                  </a:rPr>
                  <a:t>https://app1.mydomain.com</a:t>
                </a:r>
              </a:p>
            </p:txBody>
          </p:sp>
          <p:sp>
            <p:nvSpPr>
              <p:cNvPr id="38" name="Rectangle 37">
                <a:extLst>
                  <a:ext uri="{FF2B5EF4-FFF2-40B4-BE49-F238E27FC236}">
                    <a16:creationId xmlns:a16="http://schemas.microsoft.com/office/drawing/2014/main" id="{4F750BCD-DF07-4677-95B6-F227829659E0}"/>
                  </a:ext>
                </a:extLst>
              </p:cNvPr>
              <p:cNvSpPr/>
              <p:nvPr/>
            </p:nvSpPr>
            <p:spPr>
              <a:xfrm>
                <a:off x="8683660" y="2625562"/>
                <a:ext cx="1561072" cy="997868"/>
              </a:xfrm>
              <a:prstGeom prst="rect">
                <a:avLst/>
              </a:prstGeom>
              <a:solidFill>
                <a:schemeClr val="accent4">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Hosting Server</a:t>
                </a:r>
              </a:p>
            </p:txBody>
          </p:sp>
        </p:grpSp>
      </p:grpSp>
      <p:sp>
        <p:nvSpPr>
          <p:cNvPr id="2" name="Title 1">
            <a:extLst>
              <a:ext uri="{FF2B5EF4-FFF2-40B4-BE49-F238E27FC236}">
                <a16:creationId xmlns:a16="http://schemas.microsoft.com/office/drawing/2014/main" id="{CF41AD98-2CED-48A6-8179-854DE108B5DB}"/>
              </a:ext>
            </a:extLst>
          </p:cNvPr>
          <p:cNvSpPr>
            <a:spLocks noGrp="1"/>
          </p:cNvSpPr>
          <p:nvPr>
            <p:ph type="title"/>
          </p:nvPr>
        </p:nvSpPr>
        <p:spPr/>
        <p:txBody>
          <a:bodyPr/>
          <a:lstStyle/>
          <a:p>
            <a:r>
              <a:rPr lang="en-US" dirty="0"/>
              <a:t>Report Embedding Architecture</a:t>
            </a:r>
          </a:p>
        </p:txBody>
      </p:sp>
      <p:sp>
        <p:nvSpPr>
          <p:cNvPr id="46" name="Content Placeholder 45">
            <a:extLst>
              <a:ext uri="{FF2B5EF4-FFF2-40B4-BE49-F238E27FC236}">
                <a16:creationId xmlns:a16="http://schemas.microsoft.com/office/drawing/2014/main" id="{AAF5B797-1388-4544-AE34-B96AA43A3C49}"/>
              </a:ext>
            </a:extLst>
          </p:cNvPr>
          <p:cNvSpPr>
            <a:spLocks noGrp="1"/>
          </p:cNvSpPr>
          <p:nvPr>
            <p:ph type="body" sz="quarter" idx="10"/>
          </p:nvPr>
        </p:nvSpPr>
        <p:spPr/>
        <p:txBody>
          <a:bodyPr>
            <a:normAutofit/>
          </a:bodyPr>
          <a:lstStyle/>
          <a:p>
            <a:r>
              <a:rPr lang="en-US" sz="2000" dirty="0"/>
              <a:t>Embedding involves creating an </a:t>
            </a:r>
            <a:r>
              <a:rPr lang="en-US" sz="2000" dirty="0" err="1"/>
              <a:t>iFrame</a:t>
            </a:r>
            <a:r>
              <a:rPr lang="en-US" sz="2000" dirty="0"/>
              <a:t> on the page</a:t>
            </a:r>
          </a:p>
          <a:p>
            <a:pPr lvl="1"/>
            <a:r>
              <a:rPr lang="en-US" sz="1800" b="1" dirty="0"/>
              <a:t>powerbi.js</a:t>
            </a:r>
            <a:r>
              <a:rPr lang="en-US" sz="1800" dirty="0"/>
              <a:t> library transparently creates </a:t>
            </a:r>
            <a:r>
              <a:rPr lang="en-US" sz="1800" dirty="0" err="1"/>
              <a:t>iFrame</a:t>
            </a:r>
            <a:r>
              <a:rPr lang="en-US" sz="1800" dirty="0"/>
              <a:t> and sets source to Power BI Service</a:t>
            </a:r>
          </a:p>
          <a:p>
            <a:pPr lvl="1"/>
            <a:endParaRPr lang="en-US"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endParaRPr lang="en-US" sz="2600" dirty="0"/>
          </a:p>
          <a:p>
            <a:endParaRPr lang="en-US" sz="2600" dirty="0"/>
          </a:p>
          <a:p>
            <a:pPr marL="228600" lvl="1" indent="0" algn="ctr">
              <a:buNone/>
            </a:pPr>
            <a:r>
              <a:rPr lang="en-US" sz="2400" b="1" i="1" dirty="0">
                <a:solidFill>
                  <a:srgbClr val="9F002D"/>
                </a:solidFill>
              </a:rPr>
              <a:t>The </a:t>
            </a:r>
            <a:r>
              <a:rPr lang="en-US" sz="2400" b="1" i="1" dirty="0" err="1">
                <a:solidFill>
                  <a:srgbClr val="9F002D"/>
                </a:solidFill>
              </a:rPr>
              <a:t>iFrame</a:t>
            </a:r>
            <a:r>
              <a:rPr lang="en-US" sz="2400" b="1" i="1" dirty="0">
                <a:solidFill>
                  <a:srgbClr val="9F002D"/>
                </a:solidFill>
              </a:rPr>
              <a:t> and hosting page originate from different DNS domains</a:t>
            </a:r>
            <a:endParaRPr lang="en-US" sz="1800" b="1" i="1" dirty="0">
              <a:solidFill>
                <a:srgbClr val="9F002D"/>
              </a:solidFill>
            </a:endParaRPr>
          </a:p>
        </p:txBody>
      </p:sp>
      <p:sp>
        <p:nvSpPr>
          <p:cNvPr id="32" name="Rectangle: Rounded Corners 31">
            <a:extLst>
              <a:ext uri="{FF2B5EF4-FFF2-40B4-BE49-F238E27FC236}">
                <a16:creationId xmlns:a16="http://schemas.microsoft.com/office/drawing/2014/main" id="{07E18CE7-0930-49CC-BFEE-A1AFF7D2D30B}"/>
              </a:ext>
            </a:extLst>
          </p:cNvPr>
          <p:cNvSpPr/>
          <p:nvPr/>
        </p:nvSpPr>
        <p:spPr>
          <a:xfrm>
            <a:off x="1182634" y="2907168"/>
            <a:ext cx="1270978" cy="604989"/>
          </a:xfrm>
          <a:prstGeom prst="roundRect">
            <a:avLst/>
          </a:prstGeom>
          <a:solidFill>
            <a:srgbClr val="0000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Your</a:t>
            </a:r>
          </a:p>
          <a:p>
            <a:pPr algn="ctr"/>
            <a:r>
              <a:rPr lang="en-US" sz="1400" dirty="0"/>
              <a:t>JavaScript</a:t>
            </a:r>
          </a:p>
        </p:txBody>
      </p:sp>
      <p:grpSp>
        <p:nvGrpSpPr>
          <p:cNvPr id="10" name="Group 9">
            <a:extLst>
              <a:ext uri="{FF2B5EF4-FFF2-40B4-BE49-F238E27FC236}">
                <a16:creationId xmlns:a16="http://schemas.microsoft.com/office/drawing/2014/main" id="{B161C3F3-7C6E-4AD1-979E-E85DFD3BA70B}"/>
              </a:ext>
            </a:extLst>
          </p:cNvPr>
          <p:cNvGrpSpPr/>
          <p:nvPr/>
        </p:nvGrpSpPr>
        <p:grpSpPr>
          <a:xfrm>
            <a:off x="5781262" y="4200442"/>
            <a:ext cx="5296732" cy="991827"/>
            <a:chOff x="5045812" y="4801797"/>
            <a:chExt cx="5296732" cy="991827"/>
          </a:xfrm>
        </p:grpSpPr>
        <p:sp>
          <p:nvSpPr>
            <p:cNvPr id="35" name="Arrow: Left 34">
              <a:extLst>
                <a:ext uri="{FF2B5EF4-FFF2-40B4-BE49-F238E27FC236}">
                  <a16:creationId xmlns:a16="http://schemas.microsoft.com/office/drawing/2014/main" id="{84B22C98-A043-47DD-8CB9-842F6D92D52A}"/>
                </a:ext>
              </a:extLst>
            </p:cNvPr>
            <p:cNvSpPr/>
            <p:nvPr/>
          </p:nvSpPr>
          <p:spPr>
            <a:xfrm>
              <a:off x="5045812" y="5069766"/>
              <a:ext cx="3803481" cy="500028"/>
            </a:xfrm>
            <a:prstGeom prst="leftArrow">
              <a:avLst>
                <a:gd name="adj1" fmla="val 50000"/>
                <a:gd name="adj2" fmla="val 500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90000"/>
                      <a:lumOff val="10000"/>
                    </a:schemeClr>
                  </a:solidFill>
                </a:rPr>
                <a:t>https://wabi-us-east2-redirect.analysis.windows.net/</a:t>
              </a:r>
            </a:p>
          </p:txBody>
        </p:sp>
        <p:sp>
          <p:nvSpPr>
            <p:cNvPr id="14" name="Rectangle 13">
              <a:extLst>
                <a:ext uri="{FF2B5EF4-FFF2-40B4-BE49-F238E27FC236}">
                  <a16:creationId xmlns:a16="http://schemas.microsoft.com/office/drawing/2014/main" id="{73C11B0F-CC30-429B-B60B-1910118794AE}"/>
                </a:ext>
              </a:extLst>
            </p:cNvPr>
            <p:cNvSpPr/>
            <p:nvPr/>
          </p:nvSpPr>
          <p:spPr>
            <a:xfrm>
              <a:off x="8849293" y="4801797"/>
              <a:ext cx="1493251" cy="991827"/>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Service</a:t>
              </a:r>
            </a:p>
          </p:txBody>
        </p:sp>
      </p:grpSp>
      <p:grpSp>
        <p:nvGrpSpPr>
          <p:cNvPr id="7" name="Group 6">
            <a:extLst>
              <a:ext uri="{FF2B5EF4-FFF2-40B4-BE49-F238E27FC236}">
                <a16:creationId xmlns:a16="http://schemas.microsoft.com/office/drawing/2014/main" id="{196CA4B5-377D-4DCE-B7AD-EA6C8255F406}"/>
              </a:ext>
            </a:extLst>
          </p:cNvPr>
          <p:cNvGrpSpPr/>
          <p:nvPr/>
        </p:nvGrpSpPr>
        <p:grpSpPr>
          <a:xfrm>
            <a:off x="1182634" y="3579484"/>
            <a:ext cx="1270978" cy="726717"/>
            <a:chOff x="447187" y="4180836"/>
            <a:chExt cx="1270978" cy="726717"/>
          </a:xfrm>
        </p:grpSpPr>
        <p:sp>
          <p:nvSpPr>
            <p:cNvPr id="37" name="Rectangle: Rounded Corners 36">
              <a:extLst>
                <a:ext uri="{FF2B5EF4-FFF2-40B4-BE49-F238E27FC236}">
                  <a16:creationId xmlns:a16="http://schemas.microsoft.com/office/drawing/2014/main" id="{3EF9871E-0A95-4FD3-89C8-74B5F17E28C3}"/>
                </a:ext>
              </a:extLst>
            </p:cNvPr>
            <p:cNvSpPr/>
            <p:nvPr/>
          </p:nvSpPr>
          <p:spPr>
            <a:xfrm>
              <a:off x="447187" y="4400469"/>
              <a:ext cx="1270978" cy="507084"/>
            </a:xfrm>
            <a:prstGeom prst="round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Embedding Data</a:t>
              </a:r>
            </a:p>
          </p:txBody>
        </p:sp>
        <p:sp>
          <p:nvSpPr>
            <p:cNvPr id="42" name="Arrow: Down 41">
              <a:extLst>
                <a:ext uri="{FF2B5EF4-FFF2-40B4-BE49-F238E27FC236}">
                  <a16:creationId xmlns:a16="http://schemas.microsoft.com/office/drawing/2014/main" id="{0D033B2E-9CA2-47D7-92A5-7D2A4BC4BF92}"/>
                </a:ext>
              </a:extLst>
            </p:cNvPr>
            <p:cNvSpPr/>
            <p:nvPr/>
          </p:nvSpPr>
          <p:spPr>
            <a:xfrm>
              <a:off x="966386" y="418083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14EF9C-26B7-4CEB-BA71-6C9C1CC91B26}"/>
              </a:ext>
            </a:extLst>
          </p:cNvPr>
          <p:cNvGrpSpPr/>
          <p:nvPr/>
        </p:nvGrpSpPr>
        <p:grpSpPr>
          <a:xfrm>
            <a:off x="1181797" y="4380898"/>
            <a:ext cx="1270978" cy="719344"/>
            <a:chOff x="446350" y="4982253"/>
            <a:chExt cx="1270978" cy="719344"/>
          </a:xfrm>
          <a:solidFill>
            <a:srgbClr val="006600"/>
          </a:solidFill>
        </p:grpSpPr>
        <p:sp>
          <p:nvSpPr>
            <p:cNvPr id="36" name="Rectangle: Rounded Corners 35">
              <a:extLst>
                <a:ext uri="{FF2B5EF4-FFF2-40B4-BE49-F238E27FC236}">
                  <a16:creationId xmlns:a16="http://schemas.microsoft.com/office/drawing/2014/main" id="{85C8D661-20CE-4C25-AC30-0937E3056066}"/>
                </a:ext>
              </a:extLst>
            </p:cNvPr>
            <p:cNvSpPr/>
            <p:nvPr/>
          </p:nvSpPr>
          <p:spPr>
            <a:xfrm>
              <a:off x="446350" y="5194513"/>
              <a:ext cx="1270978" cy="507084"/>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powerbi.js</a:t>
              </a:r>
            </a:p>
          </p:txBody>
        </p:sp>
        <p:sp>
          <p:nvSpPr>
            <p:cNvPr id="43" name="Arrow: Down 42">
              <a:extLst>
                <a:ext uri="{FF2B5EF4-FFF2-40B4-BE49-F238E27FC236}">
                  <a16:creationId xmlns:a16="http://schemas.microsoft.com/office/drawing/2014/main" id="{F3D8EACF-5C00-4E87-ABCD-AF7EC79139A6}"/>
                </a:ext>
              </a:extLst>
            </p:cNvPr>
            <p:cNvSpPr/>
            <p:nvPr/>
          </p:nvSpPr>
          <p:spPr>
            <a:xfrm>
              <a:off x="966386" y="4982253"/>
              <a:ext cx="232580" cy="152400"/>
            </a:xfrm>
            <a:prstGeom prst="downArrow">
              <a:avLst>
                <a:gd name="adj1" fmla="val 65300"/>
                <a:gd name="adj2" fmla="val 52198"/>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92AE409-5C60-427F-9F33-D60162B26574}"/>
              </a:ext>
            </a:extLst>
          </p:cNvPr>
          <p:cNvGrpSpPr/>
          <p:nvPr/>
        </p:nvGrpSpPr>
        <p:grpSpPr>
          <a:xfrm>
            <a:off x="2506963" y="3538536"/>
            <a:ext cx="3188537" cy="2227449"/>
            <a:chOff x="1771513" y="4139888"/>
            <a:chExt cx="3188537" cy="2227449"/>
          </a:xfrm>
        </p:grpSpPr>
        <p:sp>
          <p:nvSpPr>
            <p:cNvPr id="29" name="Rectangle 28">
              <a:extLst>
                <a:ext uri="{FF2B5EF4-FFF2-40B4-BE49-F238E27FC236}">
                  <a16:creationId xmlns:a16="http://schemas.microsoft.com/office/drawing/2014/main" id="{58F2D74B-08D1-4190-AD54-E3997EAE809A}"/>
                </a:ext>
              </a:extLst>
            </p:cNvPr>
            <p:cNvSpPr/>
            <p:nvPr/>
          </p:nvSpPr>
          <p:spPr>
            <a:xfrm>
              <a:off x="2321451" y="4508830"/>
              <a:ext cx="2638599" cy="185850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31" name="Rectangle 30">
              <a:extLst>
                <a:ext uri="{FF2B5EF4-FFF2-40B4-BE49-F238E27FC236}">
                  <a16:creationId xmlns:a16="http://schemas.microsoft.com/office/drawing/2014/main" id="{2091A2F0-30AB-438B-A206-C0A51C813303}"/>
                </a:ext>
              </a:extLst>
            </p:cNvPr>
            <p:cNvSpPr/>
            <p:nvPr/>
          </p:nvSpPr>
          <p:spPr>
            <a:xfrm>
              <a:off x="2316371" y="4139888"/>
              <a:ext cx="2638599" cy="337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iFrame</a:t>
              </a:r>
              <a:endParaRPr lang="en-US" sz="2000" dirty="0">
                <a:solidFill>
                  <a:schemeClr val="bg1"/>
                </a:solidFill>
              </a:endParaRPr>
            </a:p>
          </p:txBody>
        </p:sp>
        <p:sp>
          <p:nvSpPr>
            <p:cNvPr id="44" name="Arrow: Right 43">
              <a:extLst>
                <a:ext uri="{FF2B5EF4-FFF2-40B4-BE49-F238E27FC236}">
                  <a16:creationId xmlns:a16="http://schemas.microsoft.com/office/drawing/2014/main" id="{CA90072A-ABBC-4267-BE9B-480834E5DB59}"/>
                </a:ext>
              </a:extLst>
            </p:cNvPr>
            <p:cNvSpPr/>
            <p:nvPr/>
          </p:nvSpPr>
          <p:spPr>
            <a:xfrm>
              <a:off x="1771513" y="5297708"/>
              <a:ext cx="428191" cy="261013"/>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5F38F72E-DD11-413B-8FD9-80B03F32ACB8}"/>
              </a:ext>
            </a:extLst>
          </p:cNvPr>
          <p:cNvPicPr>
            <a:picLocks noChangeAspect="1"/>
          </p:cNvPicPr>
          <p:nvPr/>
        </p:nvPicPr>
        <p:blipFill rotWithShape="1">
          <a:blip r:embed="rId2"/>
          <a:srcRect l="-195" t="17847" r="195" b="-17847"/>
          <a:stretch/>
        </p:blipFill>
        <p:spPr>
          <a:xfrm>
            <a:off x="3051821" y="3907475"/>
            <a:ext cx="2629349" cy="2237396"/>
          </a:xfrm>
          <a:prstGeom prst="rect">
            <a:avLst/>
          </a:prstGeom>
        </p:spPr>
      </p:pic>
    </p:spTree>
    <p:extLst>
      <p:ext uri="{BB962C8B-B14F-4D97-AF65-F5344CB8AC3E}">
        <p14:creationId xmlns:p14="http://schemas.microsoft.com/office/powerpoint/2010/main" val="3610126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Post Message Communications Flow</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type="body" sz="quarter" idx="10"/>
          </p:nvPr>
        </p:nvSpPr>
        <p:spPr/>
        <p:txBody>
          <a:bodyPr>
            <a:normAutofit/>
          </a:bodyPr>
          <a:lstStyle/>
          <a:p>
            <a:r>
              <a:rPr lang="en-US" sz="2400" dirty="0"/>
              <a:t>4 extra libraries used communicate with report in </a:t>
            </a:r>
            <a:r>
              <a:rPr lang="en-US" sz="2400" dirty="0" err="1"/>
              <a:t>iFrame</a:t>
            </a:r>
            <a:endParaRPr lang="en-US" sz="2400" dirty="0"/>
          </a:p>
          <a:p>
            <a:pPr lvl="1"/>
            <a:r>
              <a:rPr lang="en-US" dirty="0"/>
              <a:t>window-post-message-proxy (WPMP)</a:t>
            </a:r>
          </a:p>
          <a:p>
            <a:pPr lvl="1"/>
            <a:r>
              <a:rPr lang="en-US" dirty="0"/>
              <a:t>http-post-message (HPM)</a:t>
            </a:r>
          </a:p>
          <a:p>
            <a:pPr lvl="1"/>
            <a:r>
              <a:rPr lang="en-US" dirty="0" err="1"/>
              <a:t>powerbi</a:t>
            </a:r>
            <a:r>
              <a:rPr lang="en-US" dirty="0"/>
              <a:t>-router (PBIR)</a:t>
            </a:r>
          </a:p>
          <a:p>
            <a:pPr lvl="1"/>
            <a:r>
              <a:rPr lang="en-US" dirty="0" err="1"/>
              <a:t>powerbi</a:t>
            </a:r>
            <a:r>
              <a:rPr lang="en-US" dirty="0"/>
              <a:t>-models (PBIM)</a:t>
            </a:r>
          </a:p>
          <a:p>
            <a:pPr lvl="1"/>
            <a:endParaRPr lang="en-US" dirty="0"/>
          </a:p>
        </p:txBody>
      </p:sp>
      <p:sp>
        <p:nvSpPr>
          <p:cNvPr id="21" name="Rectangle 20">
            <a:extLst>
              <a:ext uri="{FF2B5EF4-FFF2-40B4-BE49-F238E27FC236}">
                <a16:creationId xmlns:a16="http://schemas.microsoft.com/office/drawing/2014/main" id="{B556A472-DA40-43AB-AE92-6B290B3770A6}"/>
              </a:ext>
            </a:extLst>
          </p:cNvPr>
          <p:cNvSpPr/>
          <p:nvPr/>
        </p:nvSpPr>
        <p:spPr>
          <a:xfrm>
            <a:off x="1007919" y="3273136"/>
            <a:ext cx="7273636" cy="2971800"/>
          </a:xfrm>
          <a:prstGeom prst="rect">
            <a:avLst/>
          </a:prstGeom>
          <a:solidFill>
            <a:srgbClr val="FFED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2">
                  <a:lumMod val="20000"/>
                  <a:lumOff val="80000"/>
                </a:schemeClr>
              </a:solidFill>
            </a:endParaRPr>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212123" y="3739456"/>
            <a:ext cx="1130440" cy="561776"/>
          </a:xfrm>
          <a:prstGeom prst="roundRect">
            <a:avLst/>
          </a:prstGeom>
          <a:solidFill>
            <a:schemeClr val="accent4">
              <a:lumMod val="90000"/>
              <a:lumOff val="1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4679851" y="3718678"/>
            <a:ext cx="3362713" cy="233106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13" name="Rectangle 12">
            <a:extLst>
              <a:ext uri="{FF2B5EF4-FFF2-40B4-BE49-F238E27FC236}">
                <a16:creationId xmlns:a16="http://schemas.microsoft.com/office/drawing/2014/main" id="{9F192ADB-930A-4DC4-B36E-4A70A051E5DE}"/>
              </a:ext>
            </a:extLst>
          </p:cNvPr>
          <p:cNvSpPr/>
          <p:nvPr/>
        </p:nvSpPr>
        <p:spPr>
          <a:xfrm>
            <a:off x="4679851" y="3424706"/>
            <a:ext cx="3362713" cy="3016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iFrame</a:t>
            </a:r>
            <a:endParaRPr lang="en-US" sz="1600" dirty="0">
              <a:solidFill>
                <a:schemeClr val="bg1"/>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1212123" y="5309771"/>
            <a:ext cx="1130440" cy="603892"/>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grpSp>
        <p:nvGrpSpPr>
          <p:cNvPr id="26" name="Group 25">
            <a:extLst>
              <a:ext uri="{FF2B5EF4-FFF2-40B4-BE49-F238E27FC236}">
                <a16:creationId xmlns:a16="http://schemas.microsoft.com/office/drawing/2014/main" id="{215F0EC8-BD44-4C9E-8175-1B16D8AB0EA6}"/>
              </a:ext>
            </a:extLst>
          </p:cNvPr>
          <p:cNvGrpSpPr/>
          <p:nvPr/>
        </p:nvGrpSpPr>
        <p:grpSpPr>
          <a:xfrm>
            <a:off x="2421082" y="5344970"/>
            <a:ext cx="2001578" cy="583556"/>
            <a:chOff x="4746255" y="2753031"/>
            <a:chExt cx="3323216" cy="604990"/>
          </a:xfrm>
          <a:solidFill>
            <a:srgbClr val="660066"/>
          </a:solidFill>
        </p:grpSpPr>
        <p:sp>
          <p:nvSpPr>
            <p:cNvPr id="23" name="Rectangle: Rounded Corners 22">
              <a:extLst>
                <a:ext uri="{FF2B5EF4-FFF2-40B4-BE49-F238E27FC236}">
                  <a16:creationId xmlns:a16="http://schemas.microsoft.com/office/drawing/2014/main" id="{9F75C0CD-D91C-478C-B5F9-F678AD0859F5}"/>
                </a:ext>
              </a:extLst>
            </p:cNvPr>
            <p:cNvSpPr/>
            <p:nvPr/>
          </p:nvSpPr>
          <p:spPr>
            <a:xfrm>
              <a:off x="4746255" y="2753032"/>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HPM</a:t>
              </a:r>
            </a:p>
          </p:txBody>
        </p:sp>
        <p:sp>
          <p:nvSpPr>
            <p:cNvPr id="24" name="Rectangle: Rounded Corners 23">
              <a:extLst>
                <a:ext uri="{FF2B5EF4-FFF2-40B4-BE49-F238E27FC236}">
                  <a16:creationId xmlns:a16="http://schemas.microsoft.com/office/drawing/2014/main" id="{B3CE985A-0612-4329-AC2E-D25A42EBE024}"/>
                </a:ext>
              </a:extLst>
            </p:cNvPr>
            <p:cNvSpPr/>
            <p:nvPr/>
          </p:nvSpPr>
          <p:spPr>
            <a:xfrm>
              <a:off x="5894193" y="2753031"/>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PBIR</a:t>
              </a:r>
            </a:p>
          </p:txBody>
        </p:sp>
        <p:sp>
          <p:nvSpPr>
            <p:cNvPr id="25" name="Rectangle: Rounded Corners 24">
              <a:extLst>
                <a:ext uri="{FF2B5EF4-FFF2-40B4-BE49-F238E27FC236}">
                  <a16:creationId xmlns:a16="http://schemas.microsoft.com/office/drawing/2014/main" id="{C3BE52AA-5D98-4663-919B-EB4EB786BC52}"/>
                </a:ext>
              </a:extLst>
            </p:cNvPr>
            <p:cNvSpPr/>
            <p:nvPr/>
          </p:nvSpPr>
          <p:spPr>
            <a:xfrm>
              <a:off x="7033293" y="2753031"/>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WPMP</a:t>
              </a:r>
            </a:p>
          </p:txBody>
        </p:sp>
      </p:grpSp>
      <p:grpSp>
        <p:nvGrpSpPr>
          <p:cNvPr id="31" name="Group 30">
            <a:extLst>
              <a:ext uri="{FF2B5EF4-FFF2-40B4-BE49-F238E27FC236}">
                <a16:creationId xmlns:a16="http://schemas.microsoft.com/office/drawing/2014/main" id="{56965B35-26D5-42F1-82B2-C9BF6EBA170A}"/>
              </a:ext>
            </a:extLst>
          </p:cNvPr>
          <p:cNvGrpSpPr/>
          <p:nvPr/>
        </p:nvGrpSpPr>
        <p:grpSpPr>
          <a:xfrm>
            <a:off x="4914431" y="5309328"/>
            <a:ext cx="2044788" cy="583555"/>
            <a:chOff x="4469539" y="5621819"/>
            <a:chExt cx="2209798" cy="628444"/>
          </a:xfrm>
        </p:grpSpPr>
        <p:sp>
          <p:nvSpPr>
            <p:cNvPr id="28" name="Rectangle: Rounded Corners 27">
              <a:extLst>
                <a:ext uri="{FF2B5EF4-FFF2-40B4-BE49-F238E27FC236}">
                  <a16:creationId xmlns:a16="http://schemas.microsoft.com/office/drawing/2014/main" id="{0FCB4F5B-4CD9-4DC7-911E-A3814580BD0F}"/>
                </a:ext>
              </a:extLst>
            </p:cNvPr>
            <p:cNvSpPr/>
            <p:nvPr/>
          </p:nvSpPr>
          <p:spPr>
            <a:xfrm>
              <a:off x="5990322"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HPM</a:t>
              </a:r>
            </a:p>
          </p:txBody>
        </p:sp>
        <p:sp>
          <p:nvSpPr>
            <p:cNvPr id="29" name="Rectangle: Rounded Corners 28">
              <a:extLst>
                <a:ext uri="{FF2B5EF4-FFF2-40B4-BE49-F238E27FC236}">
                  <a16:creationId xmlns:a16="http://schemas.microsoft.com/office/drawing/2014/main" id="{88BC2CD1-E5D3-48D6-888E-B4DE9D8BD66F}"/>
                </a:ext>
              </a:extLst>
            </p:cNvPr>
            <p:cNvSpPr/>
            <p:nvPr/>
          </p:nvSpPr>
          <p:spPr>
            <a:xfrm>
              <a:off x="5234172"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PBIR</a:t>
              </a:r>
            </a:p>
          </p:txBody>
        </p:sp>
        <p:sp>
          <p:nvSpPr>
            <p:cNvPr id="30" name="Rectangle: Rounded Corners 29">
              <a:extLst>
                <a:ext uri="{FF2B5EF4-FFF2-40B4-BE49-F238E27FC236}">
                  <a16:creationId xmlns:a16="http://schemas.microsoft.com/office/drawing/2014/main" id="{74E4D1D2-C50F-439E-99DB-AFD76ACEFA7C}"/>
                </a:ext>
              </a:extLst>
            </p:cNvPr>
            <p:cNvSpPr/>
            <p:nvPr/>
          </p:nvSpPr>
          <p:spPr>
            <a:xfrm>
              <a:off x="4469539"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WPMP</a:t>
              </a:r>
            </a:p>
          </p:txBody>
        </p:sp>
      </p:grpSp>
      <p:sp>
        <p:nvSpPr>
          <p:cNvPr id="14" name="Arrow: Right 13">
            <a:extLst>
              <a:ext uri="{FF2B5EF4-FFF2-40B4-BE49-F238E27FC236}">
                <a16:creationId xmlns:a16="http://schemas.microsoft.com/office/drawing/2014/main" id="{51E45106-C826-496F-9B6A-DDF98A116728}"/>
              </a:ext>
            </a:extLst>
          </p:cNvPr>
          <p:cNvSpPr/>
          <p:nvPr/>
        </p:nvSpPr>
        <p:spPr>
          <a:xfrm>
            <a:off x="4458689" y="5395853"/>
            <a:ext cx="412926" cy="172295"/>
          </a:xfrm>
          <a:prstGeom prst="rightArrow">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8BE644B-60F4-4B1B-ABD4-D292E4124BC5}"/>
              </a:ext>
            </a:extLst>
          </p:cNvPr>
          <p:cNvSpPr/>
          <p:nvPr/>
        </p:nvSpPr>
        <p:spPr>
          <a:xfrm flipH="1">
            <a:off x="4422660" y="5568148"/>
            <a:ext cx="440191" cy="172295"/>
          </a:xfrm>
          <a:prstGeom prst="rightArrow">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5435708" y="3883244"/>
            <a:ext cx="2356911" cy="1132114"/>
          </a:xfrm>
          <a:prstGeom prst="rect">
            <a:avLst/>
          </a:prstGeom>
          <a:ln w="19050">
            <a:solidFill>
              <a:schemeClr val="tx1"/>
            </a:solidFill>
          </a:ln>
        </p:spPr>
      </p:pic>
      <p:sp>
        <p:nvSpPr>
          <p:cNvPr id="35" name="Rectangle: Rounded Corners 34">
            <a:extLst>
              <a:ext uri="{FF2B5EF4-FFF2-40B4-BE49-F238E27FC236}">
                <a16:creationId xmlns:a16="http://schemas.microsoft.com/office/drawing/2014/main" id="{77BD4D74-19B4-4447-BD74-D4D6EDCDBC43}"/>
              </a:ext>
            </a:extLst>
          </p:cNvPr>
          <p:cNvSpPr/>
          <p:nvPr/>
        </p:nvSpPr>
        <p:spPr>
          <a:xfrm>
            <a:off x="1212123" y="4518826"/>
            <a:ext cx="1130440" cy="603892"/>
          </a:xfrm>
          <a:prstGeom prst="roundRect">
            <a:avLst/>
          </a:prstGeom>
          <a:solidFill>
            <a:srgbClr val="6600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p:txBody>
      </p:sp>
      <p:sp>
        <p:nvSpPr>
          <p:cNvPr id="32" name="Arrow: Down 31">
            <a:extLst>
              <a:ext uri="{FF2B5EF4-FFF2-40B4-BE49-F238E27FC236}">
                <a16:creationId xmlns:a16="http://schemas.microsoft.com/office/drawing/2014/main" id="{0B0584F4-1AA9-4B9E-B0C5-E110E0FF399A}"/>
              </a:ext>
            </a:extLst>
          </p:cNvPr>
          <p:cNvSpPr/>
          <p:nvPr/>
        </p:nvSpPr>
        <p:spPr>
          <a:xfrm>
            <a:off x="1661053" y="4344514"/>
            <a:ext cx="232580" cy="152400"/>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6BB9D25-5BEF-4279-862E-C3A55BF3A853}"/>
              </a:ext>
            </a:extLst>
          </p:cNvPr>
          <p:cNvSpPr/>
          <p:nvPr/>
        </p:nvSpPr>
        <p:spPr>
          <a:xfrm>
            <a:off x="1647311" y="5146345"/>
            <a:ext cx="232580" cy="152400"/>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4A7BC5D-A979-4406-915D-A72FC9625837}"/>
              </a:ext>
            </a:extLst>
          </p:cNvPr>
          <p:cNvSpPr/>
          <p:nvPr/>
        </p:nvSpPr>
        <p:spPr>
          <a:xfrm flipV="1">
            <a:off x="6487479" y="5074330"/>
            <a:ext cx="232580" cy="176027"/>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6951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56A472-DA40-43AB-AE92-6B290B3770A6}"/>
              </a:ext>
            </a:extLst>
          </p:cNvPr>
          <p:cNvSpPr/>
          <p:nvPr/>
        </p:nvSpPr>
        <p:spPr>
          <a:xfrm>
            <a:off x="969818" y="2898028"/>
            <a:ext cx="8573654" cy="3568582"/>
          </a:xfrm>
          <a:prstGeom prst="rect">
            <a:avLst/>
          </a:prstGeom>
          <a:solidFill>
            <a:srgbClr val="FFED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A Promise-based Programming Model</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type="body" sz="quarter" idx="10"/>
          </p:nvPr>
        </p:nvSpPr>
        <p:spPr/>
        <p:txBody>
          <a:bodyPr>
            <a:normAutofit/>
          </a:bodyPr>
          <a:lstStyle/>
          <a:p>
            <a:r>
              <a:rPr lang="en-US" sz="2400" dirty="0"/>
              <a:t>Design of </a:t>
            </a:r>
            <a:r>
              <a:rPr lang="en-US" sz="2400" b="1" dirty="0"/>
              <a:t>powerbi.js</a:t>
            </a:r>
            <a:r>
              <a:rPr lang="en-US" sz="2400" dirty="0"/>
              <a:t> library simulates HTTP protocol</a:t>
            </a:r>
          </a:p>
          <a:p>
            <a:pPr lvl="1"/>
            <a:r>
              <a:rPr lang="en-US" dirty="0"/>
              <a:t>Creates more intuitive programming model for developers</a:t>
            </a:r>
          </a:p>
          <a:p>
            <a:pPr lvl="1"/>
            <a:r>
              <a:rPr lang="en-US" dirty="0"/>
              <a:t>Programming based on asynchronous requests and promises</a:t>
            </a:r>
          </a:p>
          <a:p>
            <a:pPr lvl="1"/>
            <a:r>
              <a:rPr lang="en-US" dirty="0"/>
              <a:t>Embedded objects programmed in familiar fashion using </a:t>
            </a:r>
            <a:r>
              <a:rPr lang="en-US" b="1" dirty="0"/>
              <a:t>actions</a:t>
            </a:r>
            <a:r>
              <a:rPr lang="en-US" dirty="0"/>
              <a:t> and </a:t>
            </a:r>
            <a:r>
              <a:rPr lang="en-US" b="1" dirty="0"/>
              <a:t>events</a:t>
            </a:r>
          </a:p>
          <a:p>
            <a:pPr lvl="1"/>
            <a:endParaRPr lang="en-US" dirty="0"/>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099804" y="4441647"/>
            <a:ext cx="1013015" cy="561776"/>
          </a:xfrm>
          <a:prstGeom prst="roundRect">
            <a:avLst/>
          </a:prstGeom>
          <a:solidFill>
            <a:schemeClr val="accent4">
              <a:lumMod val="90000"/>
              <a:lumOff val="1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5860066" y="3029197"/>
            <a:ext cx="3527783" cy="335613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699634" y="3483337"/>
            <a:ext cx="937184" cy="2526072"/>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6508564" y="4057582"/>
            <a:ext cx="2705100" cy="1299363"/>
          </a:xfrm>
          <a:prstGeom prst="rect">
            <a:avLst/>
          </a:prstGeom>
          <a:ln w="19050">
            <a:solidFill>
              <a:schemeClr val="tx1"/>
            </a:solidFill>
          </a:ln>
        </p:spPr>
      </p:pic>
      <p:grpSp>
        <p:nvGrpSpPr>
          <p:cNvPr id="10" name="Group 9">
            <a:extLst>
              <a:ext uri="{FF2B5EF4-FFF2-40B4-BE49-F238E27FC236}">
                <a16:creationId xmlns:a16="http://schemas.microsoft.com/office/drawing/2014/main" id="{6A5BC25F-78E8-4931-B7EB-870B3771FC09}"/>
              </a:ext>
            </a:extLst>
          </p:cNvPr>
          <p:cNvGrpSpPr/>
          <p:nvPr/>
        </p:nvGrpSpPr>
        <p:grpSpPr>
          <a:xfrm>
            <a:off x="3752275" y="3029197"/>
            <a:ext cx="2111765" cy="1807059"/>
            <a:chOff x="3505200" y="3907940"/>
            <a:chExt cx="1728168" cy="1807059"/>
          </a:xfrm>
          <a:solidFill>
            <a:srgbClr val="006600"/>
          </a:solidFill>
        </p:grpSpPr>
        <p:sp>
          <p:nvSpPr>
            <p:cNvPr id="8" name="Rectangle 7">
              <a:extLst>
                <a:ext uri="{FF2B5EF4-FFF2-40B4-BE49-F238E27FC236}">
                  <a16:creationId xmlns:a16="http://schemas.microsoft.com/office/drawing/2014/main" id="{4D231EAC-B8A1-4ACC-87B0-8DB213129901}"/>
                </a:ext>
              </a:extLst>
            </p:cNvPr>
            <p:cNvSpPr/>
            <p:nvPr/>
          </p:nvSpPr>
          <p:spPr>
            <a:xfrm>
              <a:off x="3505200" y="3907940"/>
              <a:ext cx="1728168" cy="1807059"/>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Actions</a:t>
              </a:r>
            </a:p>
          </p:txBody>
        </p:sp>
        <p:sp>
          <p:nvSpPr>
            <p:cNvPr id="14" name="Arrow: Right 13">
              <a:extLst>
                <a:ext uri="{FF2B5EF4-FFF2-40B4-BE49-F238E27FC236}">
                  <a16:creationId xmlns:a16="http://schemas.microsoft.com/office/drawing/2014/main" id="{51E45106-C826-496F-9B6A-DDF98A116728}"/>
                </a:ext>
              </a:extLst>
            </p:cNvPr>
            <p:cNvSpPr/>
            <p:nvPr/>
          </p:nvSpPr>
          <p:spPr>
            <a:xfrm>
              <a:off x="3638585" y="4920593"/>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report.setFilters</a:t>
              </a:r>
              <a:endParaRPr lang="en-US" sz="900" b="1" dirty="0">
                <a:solidFill>
                  <a:srgbClr val="9F002D"/>
                </a:solidFill>
                <a:latin typeface="Lucida Console" panose="020B0609040504020204" pitchFamily="49" charset="0"/>
              </a:endParaRPr>
            </a:p>
          </p:txBody>
        </p:sp>
        <p:sp>
          <p:nvSpPr>
            <p:cNvPr id="32" name="Arrow: Right 31">
              <a:extLst>
                <a:ext uri="{FF2B5EF4-FFF2-40B4-BE49-F238E27FC236}">
                  <a16:creationId xmlns:a16="http://schemas.microsoft.com/office/drawing/2014/main" id="{BDA6D888-C251-410A-B04A-4868B6DA916E}"/>
                </a:ext>
              </a:extLst>
            </p:cNvPr>
            <p:cNvSpPr/>
            <p:nvPr/>
          </p:nvSpPr>
          <p:spPr>
            <a:xfrm>
              <a:off x="3638585" y="4567805"/>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report.switchMode</a:t>
              </a:r>
              <a:endParaRPr lang="en-US" sz="900" b="1" dirty="0">
                <a:solidFill>
                  <a:srgbClr val="9F002D"/>
                </a:solidFill>
                <a:latin typeface="Lucida Console" panose="020B0609040504020204" pitchFamily="49" charset="0"/>
              </a:endParaRPr>
            </a:p>
          </p:txBody>
        </p:sp>
        <p:sp>
          <p:nvSpPr>
            <p:cNvPr id="36" name="Arrow: Right 35">
              <a:extLst>
                <a:ext uri="{FF2B5EF4-FFF2-40B4-BE49-F238E27FC236}">
                  <a16:creationId xmlns:a16="http://schemas.microsoft.com/office/drawing/2014/main" id="{A53A3AF6-A712-4059-8FEC-44023C1CC03F}"/>
                </a:ext>
              </a:extLst>
            </p:cNvPr>
            <p:cNvSpPr/>
            <p:nvPr/>
          </p:nvSpPr>
          <p:spPr>
            <a:xfrm>
              <a:off x="3638585" y="4197631"/>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report.fullscreen</a:t>
              </a:r>
              <a:endParaRPr lang="en-US" sz="900" b="1" dirty="0">
                <a:solidFill>
                  <a:srgbClr val="9F002D"/>
                </a:solidFill>
                <a:latin typeface="Lucida Console" panose="020B0609040504020204" pitchFamily="49" charset="0"/>
              </a:endParaRPr>
            </a:p>
          </p:txBody>
        </p:sp>
        <p:sp>
          <p:nvSpPr>
            <p:cNvPr id="37" name="Arrow: Right 36">
              <a:extLst>
                <a:ext uri="{FF2B5EF4-FFF2-40B4-BE49-F238E27FC236}">
                  <a16:creationId xmlns:a16="http://schemas.microsoft.com/office/drawing/2014/main" id="{8E944C3B-AAED-4EA6-937B-5B470AA4DFA6}"/>
                </a:ext>
              </a:extLst>
            </p:cNvPr>
            <p:cNvSpPr/>
            <p:nvPr/>
          </p:nvSpPr>
          <p:spPr>
            <a:xfrm>
              <a:off x="3637478" y="5268670"/>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report.getPages</a:t>
              </a:r>
              <a:endParaRPr lang="en-US" sz="900" b="1" dirty="0">
                <a:solidFill>
                  <a:srgbClr val="9F002D"/>
                </a:solidFill>
                <a:latin typeface="Lucida Console" panose="020B0609040504020204" pitchFamily="49" charset="0"/>
              </a:endParaRPr>
            </a:p>
          </p:txBody>
        </p:sp>
      </p:grpSp>
      <p:grpSp>
        <p:nvGrpSpPr>
          <p:cNvPr id="11" name="Group 10">
            <a:extLst>
              <a:ext uri="{FF2B5EF4-FFF2-40B4-BE49-F238E27FC236}">
                <a16:creationId xmlns:a16="http://schemas.microsoft.com/office/drawing/2014/main" id="{08A6175A-3242-44D6-816E-B811AEB72730}"/>
              </a:ext>
            </a:extLst>
          </p:cNvPr>
          <p:cNvGrpSpPr/>
          <p:nvPr/>
        </p:nvGrpSpPr>
        <p:grpSpPr>
          <a:xfrm>
            <a:off x="3761214" y="4836256"/>
            <a:ext cx="2102539" cy="1549073"/>
            <a:chOff x="1925434" y="3096647"/>
            <a:chExt cx="2036965" cy="1465718"/>
          </a:xfrm>
          <a:solidFill>
            <a:srgbClr val="006600"/>
          </a:solidFill>
        </p:grpSpPr>
        <p:sp>
          <p:nvSpPr>
            <p:cNvPr id="39" name="Rectangle 38">
              <a:extLst>
                <a:ext uri="{FF2B5EF4-FFF2-40B4-BE49-F238E27FC236}">
                  <a16:creationId xmlns:a16="http://schemas.microsoft.com/office/drawing/2014/main" id="{B18367DA-F31D-4ADF-A7F2-99BB1764A24C}"/>
                </a:ext>
              </a:extLst>
            </p:cNvPr>
            <p:cNvSpPr/>
            <p:nvPr/>
          </p:nvSpPr>
          <p:spPr>
            <a:xfrm flipH="1">
              <a:off x="1925434" y="3096647"/>
              <a:ext cx="2036965" cy="1465718"/>
            </a:xfrm>
            <a:prstGeom prst="rect">
              <a:avLst/>
            </a:prstGeom>
            <a:solidFill>
              <a:srgbClr val="7A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Events</a:t>
              </a:r>
            </a:p>
          </p:txBody>
        </p:sp>
        <p:sp>
          <p:nvSpPr>
            <p:cNvPr id="40" name="Arrow: Right 39">
              <a:extLst>
                <a:ext uri="{FF2B5EF4-FFF2-40B4-BE49-F238E27FC236}">
                  <a16:creationId xmlns:a16="http://schemas.microsoft.com/office/drawing/2014/main" id="{CCBF2C98-0934-474A-B58C-950B57FEF77F}"/>
                </a:ext>
              </a:extLst>
            </p:cNvPr>
            <p:cNvSpPr/>
            <p:nvPr/>
          </p:nvSpPr>
          <p:spPr>
            <a:xfrm flipH="1">
              <a:off x="2013817" y="4109300"/>
              <a:ext cx="1856629" cy="285600"/>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report.commandTriggered</a:t>
              </a:r>
              <a:endParaRPr lang="en-US" sz="900" b="1" dirty="0">
                <a:solidFill>
                  <a:srgbClr val="9F002D"/>
                </a:solidFill>
                <a:latin typeface="Lucida Console" panose="020B0609040504020204" pitchFamily="49" charset="0"/>
              </a:endParaRPr>
            </a:p>
          </p:txBody>
        </p:sp>
        <p:sp>
          <p:nvSpPr>
            <p:cNvPr id="41" name="Arrow: Right 40">
              <a:extLst>
                <a:ext uri="{FF2B5EF4-FFF2-40B4-BE49-F238E27FC236}">
                  <a16:creationId xmlns:a16="http://schemas.microsoft.com/office/drawing/2014/main" id="{50380D23-A9EF-43EC-A804-10460D20831E}"/>
                </a:ext>
              </a:extLst>
            </p:cNvPr>
            <p:cNvSpPr/>
            <p:nvPr/>
          </p:nvSpPr>
          <p:spPr>
            <a:xfrm flipH="1">
              <a:off x="2013818" y="3756511"/>
              <a:ext cx="1856627"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report.pageChanged</a:t>
              </a:r>
              <a:endParaRPr lang="en-US" sz="900" b="1" dirty="0">
                <a:solidFill>
                  <a:srgbClr val="9F002D"/>
                </a:solidFill>
                <a:latin typeface="Lucida Console" panose="020B0609040504020204" pitchFamily="49" charset="0"/>
              </a:endParaRPr>
            </a:p>
          </p:txBody>
        </p:sp>
        <p:sp>
          <p:nvSpPr>
            <p:cNvPr id="42" name="Arrow: Right 41">
              <a:extLst>
                <a:ext uri="{FF2B5EF4-FFF2-40B4-BE49-F238E27FC236}">
                  <a16:creationId xmlns:a16="http://schemas.microsoft.com/office/drawing/2014/main" id="{ACC74316-9915-4E3B-9C4F-F59D6A033D9A}"/>
                </a:ext>
              </a:extLst>
            </p:cNvPr>
            <p:cNvSpPr/>
            <p:nvPr/>
          </p:nvSpPr>
          <p:spPr>
            <a:xfrm flipH="1">
              <a:off x="2013818" y="3386337"/>
              <a:ext cx="1856626"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report.loaded</a:t>
              </a:r>
              <a:endParaRPr lang="en-US" sz="900" b="1" dirty="0">
                <a:solidFill>
                  <a:srgbClr val="9F002D"/>
                </a:solidFill>
                <a:latin typeface="Lucida Console" panose="020B0609040504020204" pitchFamily="49" charset="0"/>
              </a:endParaRPr>
            </a:p>
          </p:txBody>
        </p:sp>
      </p:grpSp>
      <p:sp>
        <p:nvSpPr>
          <p:cNvPr id="20" name="Arrow: Right 19">
            <a:extLst>
              <a:ext uri="{FF2B5EF4-FFF2-40B4-BE49-F238E27FC236}">
                <a16:creationId xmlns:a16="http://schemas.microsoft.com/office/drawing/2014/main" id="{3DCC5C77-4291-48E5-8E72-A4A18C7AB103}"/>
              </a:ext>
            </a:extLst>
          </p:cNvPr>
          <p:cNvSpPr/>
          <p:nvPr/>
        </p:nvSpPr>
        <p:spPr>
          <a:xfrm>
            <a:off x="5954978" y="4604120"/>
            <a:ext cx="412926"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A2F4023-2DE1-4E79-AD6B-A8DFC2C5D0B2}"/>
              </a:ext>
            </a:extLst>
          </p:cNvPr>
          <p:cNvSpPr/>
          <p:nvPr/>
        </p:nvSpPr>
        <p:spPr>
          <a:xfrm flipH="1">
            <a:off x="5918949" y="4776415"/>
            <a:ext cx="440191"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180ADF-6A5E-446D-99F3-669A96695EFE}"/>
              </a:ext>
            </a:extLst>
          </p:cNvPr>
          <p:cNvSpPr/>
          <p:nvPr/>
        </p:nvSpPr>
        <p:spPr>
          <a:xfrm>
            <a:off x="2218369" y="4517972"/>
            <a:ext cx="412926"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2886B90-F7F8-4341-85E5-150F890616FC}"/>
              </a:ext>
            </a:extLst>
          </p:cNvPr>
          <p:cNvSpPr/>
          <p:nvPr/>
        </p:nvSpPr>
        <p:spPr>
          <a:xfrm flipH="1">
            <a:off x="2182340" y="4690267"/>
            <a:ext cx="440191"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7522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9471-F4F5-4CEB-ACE2-0D8058B48526}"/>
              </a:ext>
            </a:extLst>
          </p:cNvPr>
          <p:cNvSpPr>
            <a:spLocks noGrp="1"/>
          </p:cNvSpPr>
          <p:nvPr>
            <p:ph type="title"/>
          </p:nvPr>
        </p:nvSpPr>
        <p:spPr>
          <a:xfrm>
            <a:off x="588263" y="457200"/>
            <a:ext cx="11018520" cy="553998"/>
          </a:xfrm>
        </p:spPr>
        <p:txBody>
          <a:bodyPr/>
          <a:lstStyle/>
          <a:p>
            <a:r>
              <a:rPr lang="en-US" dirty="0"/>
              <a:t>Executing Commands on a Report Object</a:t>
            </a:r>
          </a:p>
        </p:txBody>
      </p:sp>
      <p:sp>
        <p:nvSpPr>
          <p:cNvPr id="4" name="Text Placeholder 3">
            <a:extLst>
              <a:ext uri="{FF2B5EF4-FFF2-40B4-BE49-F238E27FC236}">
                <a16:creationId xmlns:a16="http://schemas.microsoft.com/office/drawing/2014/main" id="{0FBC2F62-9166-4C3D-BAD1-8B233FF23E5E}"/>
              </a:ext>
            </a:extLst>
          </p:cNvPr>
          <p:cNvSpPr>
            <a:spLocks noGrp="1"/>
          </p:cNvSpPr>
          <p:nvPr>
            <p:ph type="body" sz="quarter" idx="10"/>
          </p:nvPr>
        </p:nvSpPr>
        <p:spPr>
          <a:xfrm>
            <a:off x="584200" y="1215364"/>
            <a:ext cx="11018520" cy="1551194"/>
          </a:xfrm>
        </p:spPr>
        <p:txBody>
          <a:bodyPr/>
          <a:lstStyle/>
          <a:p>
            <a:r>
              <a:rPr lang="en-US" sz="2400" dirty="0"/>
              <a:t>Report object exposes action methods</a:t>
            </a:r>
          </a:p>
          <a:p>
            <a:pPr lvl="1"/>
            <a:r>
              <a:rPr lang="en-US" sz="1600" b="1" dirty="0" err="1"/>
              <a:t>report.swtichMode</a:t>
            </a:r>
            <a:r>
              <a:rPr lang="en-US" sz="1600" dirty="0"/>
              <a:t> used to switch report  between view mode and edit mode</a:t>
            </a:r>
          </a:p>
          <a:p>
            <a:pPr lvl="1"/>
            <a:r>
              <a:rPr lang="en-US" sz="1600" b="1" dirty="0" err="1"/>
              <a:t>report.updateSettings</a:t>
            </a:r>
            <a:r>
              <a:rPr lang="en-US" sz="1600" dirty="0"/>
              <a:t> used to hide/show filter pane and page tabs</a:t>
            </a:r>
          </a:p>
          <a:p>
            <a:pPr lvl="1"/>
            <a:r>
              <a:rPr lang="en-US" sz="1600" b="1" dirty="0" err="1"/>
              <a:t>report.fullscreen</a:t>
            </a:r>
            <a:r>
              <a:rPr lang="en-US" sz="1600" dirty="0"/>
              <a:t> used to bring report into full screen mode</a:t>
            </a:r>
          </a:p>
          <a:p>
            <a:pPr lvl="1"/>
            <a:r>
              <a:rPr lang="en-US" sz="1600" b="1" dirty="0" err="1"/>
              <a:t>report.print</a:t>
            </a:r>
            <a:r>
              <a:rPr lang="en-US" sz="1600" dirty="0"/>
              <a:t> used to print the report</a:t>
            </a:r>
          </a:p>
        </p:txBody>
      </p:sp>
      <p:pic>
        <p:nvPicPr>
          <p:cNvPr id="3" name="Picture 2">
            <a:extLst>
              <a:ext uri="{FF2B5EF4-FFF2-40B4-BE49-F238E27FC236}">
                <a16:creationId xmlns:a16="http://schemas.microsoft.com/office/drawing/2014/main" id="{E98B5267-1900-4E44-A8D3-FDC3F56ED6EE}"/>
              </a:ext>
            </a:extLst>
          </p:cNvPr>
          <p:cNvPicPr>
            <a:picLocks noChangeAspect="1"/>
          </p:cNvPicPr>
          <p:nvPr/>
        </p:nvPicPr>
        <p:blipFill>
          <a:blip r:embed="rId2"/>
          <a:stretch>
            <a:fillRect/>
          </a:stretch>
        </p:blipFill>
        <p:spPr>
          <a:xfrm>
            <a:off x="1059317" y="2863272"/>
            <a:ext cx="6699228" cy="3852425"/>
          </a:xfrm>
          <a:prstGeom prst="rect">
            <a:avLst/>
          </a:prstGeom>
          <a:ln>
            <a:solidFill>
              <a:schemeClr val="tx1">
                <a:lumMod val="50000"/>
                <a:lumOff val="50000"/>
              </a:schemeClr>
            </a:solidFill>
          </a:ln>
        </p:spPr>
      </p:pic>
    </p:spTree>
    <p:extLst>
      <p:ext uri="{BB962C8B-B14F-4D97-AF65-F5344CB8AC3E}">
        <p14:creationId xmlns:p14="http://schemas.microsoft.com/office/powerpoint/2010/main" val="41325050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37E6-03C0-46B9-84D5-D1A74C22F420}"/>
              </a:ext>
            </a:extLst>
          </p:cNvPr>
          <p:cNvSpPr>
            <a:spLocks noGrp="1"/>
          </p:cNvSpPr>
          <p:nvPr>
            <p:ph type="title"/>
          </p:nvPr>
        </p:nvSpPr>
        <p:spPr/>
        <p:txBody>
          <a:bodyPr/>
          <a:lstStyle/>
          <a:p>
            <a:r>
              <a:rPr lang="en-US" dirty="0"/>
              <a:t>Handling Report Events</a:t>
            </a:r>
          </a:p>
        </p:txBody>
      </p:sp>
      <p:pic>
        <p:nvPicPr>
          <p:cNvPr id="4" name="Picture 3">
            <a:extLst>
              <a:ext uri="{FF2B5EF4-FFF2-40B4-BE49-F238E27FC236}">
                <a16:creationId xmlns:a16="http://schemas.microsoft.com/office/drawing/2014/main" id="{B451695D-1FDC-4F53-B99F-3BD573C2B442}"/>
              </a:ext>
            </a:extLst>
          </p:cNvPr>
          <p:cNvPicPr>
            <a:picLocks noChangeAspect="1"/>
          </p:cNvPicPr>
          <p:nvPr/>
        </p:nvPicPr>
        <p:blipFill>
          <a:blip r:embed="rId2"/>
          <a:stretch>
            <a:fillRect/>
          </a:stretch>
        </p:blipFill>
        <p:spPr>
          <a:xfrm>
            <a:off x="588263" y="1270107"/>
            <a:ext cx="7277207" cy="5130693"/>
          </a:xfrm>
          <a:prstGeom prst="rect">
            <a:avLst/>
          </a:prstGeom>
          <a:ln>
            <a:solidFill>
              <a:schemeClr val="accent1"/>
            </a:solidFill>
          </a:ln>
        </p:spPr>
      </p:pic>
      <p:pic>
        <p:nvPicPr>
          <p:cNvPr id="5" name="Picture 4">
            <a:extLst>
              <a:ext uri="{FF2B5EF4-FFF2-40B4-BE49-F238E27FC236}">
                <a16:creationId xmlns:a16="http://schemas.microsoft.com/office/drawing/2014/main" id="{7B037CDB-AE09-4253-AA89-B5312AFE621B}"/>
              </a:ext>
            </a:extLst>
          </p:cNvPr>
          <p:cNvPicPr>
            <a:picLocks noChangeAspect="1"/>
          </p:cNvPicPr>
          <p:nvPr/>
        </p:nvPicPr>
        <p:blipFill>
          <a:blip r:embed="rId3"/>
          <a:stretch>
            <a:fillRect/>
          </a:stretch>
        </p:blipFill>
        <p:spPr>
          <a:xfrm>
            <a:off x="8217427" y="1270107"/>
            <a:ext cx="2995518" cy="3483476"/>
          </a:xfrm>
          <a:prstGeom prst="rect">
            <a:avLst/>
          </a:prstGeom>
          <a:ln>
            <a:solidFill>
              <a:schemeClr val="accent1"/>
            </a:solidFill>
          </a:ln>
        </p:spPr>
      </p:pic>
    </p:spTree>
    <p:extLst>
      <p:ext uri="{BB962C8B-B14F-4D97-AF65-F5344CB8AC3E}">
        <p14:creationId xmlns:p14="http://schemas.microsoft.com/office/powerpoint/2010/main" val="163446863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1BD8-43E8-4130-B1C5-8ABBCAA2E25B}"/>
              </a:ext>
            </a:extLst>
          </p:cNvPr>
          <p:cNvSpPr>
            <a:spLocks noGrp="1"/>
          </p:cNvSpPr>
          <p:nvPr>
            <p:ph type="title"/>
          </p:nvPr>
        </p:nvSpPr>
        <p:spPr/>
        <p:txBody>
          <a:bodyPr/>
          <a:lstStyle/>
          <a:p>
            <a:r>
              <a:rPr lang="en-US" dirty="0"/>
              <a:t>Embedding a New Report</a:t>
            </a:r>
          </a:p>
        </p:txBody>
      </p:sp>
      <p:pic>
        <p:nvPicPr>
          <p:cNvPr id="3" name="Picture 2">
            <a:extLst>
              <a:ext uri="{FF2B5EF4-FFF2-40B4-BE49-F238E27FC236}">
                <a16:creationId xmlns:a16="http://schemas.microsoft.com/office/drawing/2014/main" id="{08BC2C54-F220-4ECA-8D96-F383B6FFB1B4}"/>
              </a:ext>
            </a:extLst>
          </p:cNvPr>
          <p:cNvPicPr>
            <a:picLocks noChangeAspect="1"/>
          </p:cNvPicPr>
          <p:nvPr/>
        </p:nvPicPr>
        <p:blipFill>
          <a:blip r:embed="rId2"/>
          <a:stretch>
            <a:fillRect/>
          </a:stretch>
        </p:blipFill>
        <p:spPr>
          <a:xfrm>
            <a:off x="588263" y="1476375"/>
            <a:ext cx="9086850" cy="4924425"/>
          </a:xfrm>
          <a:prstGeom prst="rect">
            <a:avLst/>
          </a:prstGeom>
          <a:ln>
            <a:solidFill>
              <a:schemeClr val="accent1"/>
            </a:solidFill>
          </a:ln>
        </p:spPr>
      </p:pic>
    </p:spTree>
    <p:extLst>
      <p:ext uri="{BB962C8B-B14F-4D97-AF65-F5344CB8AC3E}">
        <p14:creationId xmlns:p14="http://schemas.microsoft.com/office/powerpoint/2010/main" val="29269134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E328-C33E-4A87-9F23-DE67687740F5}"/>
              </a:ext>
            </a:extLst>
          </p:cNvPr>
          <p:cNvSpPr>
            <a:spLocks noGrp="1"/>
          </p:cNvSpPr>
          <p:nvPr>
            <p:ph type="title"/>
          </p:nvPr>
        </p:nvSpPr>
        <p:spPr/>
        <p:txBody>
          <a:bodyPr/>
          <a:lstStyle/>
          <a:p>
            <a:r>
              <a:rPr lang="en-US" dirty="0"/>
              <a:t>New Report with </a:t>
            </a:r>
            <a:r>
              <a:rPr lang="en-US" dirty="0" err="1"/>
              <a:t>SaveAs</a:t>
            </a:r>
            <a:r>
              <a:rPr lang="en-US" dirty="0"/>
              <a:t> Redirect</a:t>
            </a:r>
          </a:p>
        </p:txBody>
      </p:sp>
      <p:pic>
        <p:nvPicPr>
          <p:cNvPr id="3" name="Picture 2">
            <a:extLst>
              <a:ext uri="{FF2B5EF4-FFF2-40B4-BE49-F238E27FC236}">
                <a16:creationId xmlns:a16="http://schemas.microsoft.com/office/drawing/2014/main" id="{6D6659A1-0F6D-443F-9631-2BD2B886EDAF}"/>
              </a:ext>
            </a:extLst>
          </p:cNvPr>
          <p:cNvPicPr>
            <a:picLocks noChangeAspect="1"/>
          </p:cNvPicPr>
          <p:nvPr/>
        </p:nvPicPr>
        <p:blipFill>
          <a:blip r:embed="rId2"/>
          <a:stretch>
            <a:fillRect/>
          </a:stretch>
        </p:blipFill>
        <p:spPr>
          <a:xfrm>
            <a:off x="655637" y="1196543"/>
            <a:ext cx="9002985" cy="5204257"/>
          </a:xfrm>
          <a:prstGeom prst="rect">
            <a:avLst/>
          </a:prstGeom>
          <a:solidFill>
            <a:schemeClr val="bg2">
              <a:lumMod val="50000"/>
            </a:schemeClr>
          </a:solidFill>
          <a:ln>
            <a:solidFill>
              <a:schemeClr val="accent1"/>
            </a:solidFill>
          </a:ln>
        </p:spPr>
      </p:pic>
    </p:spTree>
    <p:extLst>
      <p:ext uri="{BB962C8B-B14F-4D97-AF65-F5344CB8AC3E}">
        <p14:creationId xmlns:p14="http://schemas.microsoft.com/office/powerpoint/2010/main" val="14004520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8A6C-026B-429E-87F2-44F84383F46A}"/>
              </a:ext>
            </a:extLst>
          </p:cNvPr>
          <p:cNvSpPr>
            <a:spLocks noGrp="1"/>
          </p:cNvSpPr>
          <p:nvPr>
            <p:ph type="title"/>
          </p:nvPr>
        </p:nvSpPr>
        <p:spPr/>
        <p:txBody>
          <a:bodyPr/>
          <a:lstStyle/>
          <a:p>
            <a:r>
              <a:rPr lang="en-US" dirty="0"/>
              <a:t>Embedding the Q&amp;A Experience</a:t>
            </a:r>
          </a:p>
        </p:txBody>
      </p:sp>
      <p:pic>
        <p:nvPicPr>
          <p:cNvPr id="3" name="Picture 2">
            <a:extLst>
              <a:ext uri="{FF2B5EF4-FFF2-40B4-BE49-F238E27FC236}">
                <a16:creationId xmlns:a16="http://schemas.microsoft.com/office/drawing/2014/main" id="{B5BA85A2-34AB-4EA7-9482-7FB26F153249}"/>
              </a:ext>
            </a:extLst>
          </p:cNvPr>
          <p:cNvPicPr>
            <a:picLocks noChangeAspect="1"/>
          </p:cNvPicPr>
          <p:nvPr/>
        </p:nvPicPr>
        <p:blipFill>
          <a:blip r:embed="rId2"/>
          <a:stretch>
            <a:fillRect/>
          </a:stretch>
        </p:blipFill>
        <p:spPr>
          <a:xfrm>
            <a:off x="588263" y="1243300"/>
            <a:ext cx="8877300" cy="4962525"/>
          </a:xfrm>
          <a:prstGeom prst="rect">
            <a:avLst/>
          </a:prstGeom>
          <a:ln>
            <a:solidFill>
              <a:schemeClr val="accent1"/>
            </a:solidFill>
          </a:ln>
        </p:spPr>
      </p:pic>
    </p:spTree>
    <p:extLst>
      <p:ext uri="{BB962C8B-B14F-4D97-AF65-F5344CB8AC3E}">
        <p14:creationId xmlns:p14="http://schemas.microsoft.com/office/powerpoint/2010/main" val="94605472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type="body" sz="quarter" idx="10"/>
          </p:nvPr>
        </p:nvSpPr>
        <p:spPr>
          <a:xfrm>
            <a:off x="584200" y="1215364"/>
            <a:ext cx="11018520" cy="3016210"/>
          </a:xfrm>
        </p:spPr>
        <p:txBody>
          <a:bodyPr/>
          <a:lstStyle/>
          <a:p>
            <a:pPr marL="396875" indent="-396875">
              <a:buFont typeface="Wingdings" panose="05000000000000000000" pitchFamily="2" charset="2"/>
              <a:buChar char="ü"/>
            </a:pPr>
            <a:r>
              <a:rPr lang="en-US" dirty="0"/>
              <a:t>Power BI Embedding Fundamentals</a:t>
            </a:r>
          </a:p>
          <a:p>
            <a:pPr marL="396875" indent="-396875">
              <a:buFont typeface="Wingdings" panose="05000000000000000000" pitchFamily="2" charset="2"/>
              <a:buChar char="ü"/>
            </a:pPr>
            <a:r>
              <a:rPr lang="en-US" dirty="0"/>
              <a:t>Managing Content using App Workspaces</a:t>
            </a:r>
          </a:p>
          <a:p>
            <a:pPr marL="396875" indent="-396875">
              <a:buFont typeface="Wingdings" panose="05000000000000000000" pitchFamily="2" charset="2"/>
              <a:buChar char="ü"/>
            </a:pPr>
            <a:r>
              <a:rPr lang="en-US" dirty="0"/>
              <a:t>Understanding Dedicated Capacities</a:t>
            </a:r>
          </a:p>
          <a:p>
            <a:pPr marL="396875" indent="-396875">
              <a:buFont typeface="Wingdings" panose="05000000000000000000" pitchFamily="2" charset="2"/>
              <a:buChar char="ü"/>
            </a:pPr>
            <a:r>
              <a:rPr lang="en-US" dirty="0"/>
              <a:t>Using the Onboarding Experience Tool</a:t>
            </a:r>
          </a:p>
          <a:p>
            <a:pPr marL="396875" indent="-396875">
              <a:buFont typeface="Wingdings" panose="05000000000000000000" pitchFamily="2" charset="2"/>
              <a:buChar char="ü"/>
            </a:pPr>
            <a:r>
              <a:rPr lang="en-US" dirty="0"/>
              <a:t>Programming with Power BI Service API</a:t>
            </a:r>
          </a:p>
          <a:p>
            <a:pPr marL="396875" indent="-396875">
              <a:buFont typeface="Wingdings" panose="05000000000000000000" pitchFamily="2" charset="2"/>
              <a:buChar char="ü"/>
            </a:pPr>
            <a:r>
              <a:rPr lang="en-US" dirty="0"/>
              <a:t>Embedding with the Power BI JavaScript API</a:t>
            </a:r>
          </a:p>
        </p:txBody>
      </p:sp>
    </p:spTree>
    <p:extLst>
      <p:ext uri="{BB962C8B-B14F-4D97-AF65-F5344CB8AC3E}">
        <p14:creationId xmlns:p14="http://schemas.microsoft.com/office/powerpoint/2010/main" val="25024522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Party Embedding versus Third Party Embedding</a:t>
            </a:r>
          </a:p>
        </p:txBody>
      </p:sp>
      <p:sp>
        <p:nvSpPr>
          <p:cNvPr id="18" name="Content Placeholder 17"/>
          <p:cNvSpPr>
            <a:spLocks noGrp="1"/>
          </p:cNvSpPr>
          <p:nvPr>
            <p:ph type="body" sz="quarter" idx="10"/>
          </p:nvPr>
        </p:nvSpPr>
        <p:spPr>
          <a:xfrm>
            <a:off x="584200" y="1435100"/>
            <a:ext cx="5212080" cy="2646878"/>
          </a:xfrm>
        </p:spPr>
        <p:txBody>
          <a:bodyPr/>
          <a:lstStyle/>
          <a:p>
            <a:r>
              <a:rPr lang="en-US" b="1" dirty="0">
                <a:solidFill>
                  <a:schemeClr val="accent4">
                    <a:lumMod val="75000"/>
                    <a:lumOff val="25000"/>
                  </a:schemeClr>
                </a:solidFill>
              </a:rPr>
              <a:t>First Party Embedding</a:t>
            </a:r>
          </a:p>
          <a:p>
            <a:pPr marL="598488" lvl="1" indent="-342900">
              <a:buFont typeface="Arial" panose="020B0604020202020204" pitchFamily="34" charset="0"/>
              <a:buChar char="•"/>
            </a:pPr>
            <a:r>
              <a:rPr lang="en-US" dirty="0"/>
              <a:t>Known as </a:t>
            </a:r>
            <a:r>
              <a:rPr lang="en-US" sz="1800" b="1" dirty="0">
                <a:solidFill>
                  <a:schemeClr val="accent4">
                    <a:lumMod val="75000"/>
                    <a:lumOff val="25000"/>
                  </a:schemeClr>
                </a:solidFill>
              </a:rPr>
              <a:t>User-Owns-Data</a:t>
            </a:r>
            <a:r>
              <a:rPr lang="en-US" dirty="0"/>
              <a:t> Model</a:t>
            </a:r>
          </a:p>
          <a:p>
            <a:pPr marL="598488" lvl="1" indent="-342900">
              <a:buFont typeface="Arial" panose="020B0604020202020204" pitchFamily="34" charset="0"/>
              <a:buChar char="•"/>
            </a:pPr>
            <a:r>
              <a:rPr lang="en-US" dirty="0"/>
              <a:t>All users require a Power BI license</a:t>
            </a:r>
          </a:p>
          <a:p>
            <a:pPr marL="598488" lvl="1" indent="-342900">
              <a:buFont typeface="Arial" panose="020B0604020202020204" pitchFamily="34" charset="0"/>
              <a:buChar char="•"/>
            </a:pPr>
            <a:r>
              <a:rPr lang="en-US" dirty="0"/>
              <a:t>Useful in corporate environments</a:t>
            </a:r>
          </a:p>
          <a:p>
            <a:pPr marL="598488" lvl="1" indent="-342900">
              <a:buFont typeface="Arial" panose="020B0604020202020204" pitchFamily="34" charset="0"/>
              <a:buChar char="•"/>
            </a:pPr>
            <a:r>
              <a:rPr lang="en-US" dirty="0"/>
              <a:t>App authenticates as current user</a:t>
            </a:r>
          </a:p>
          <a:p>
            <a:pPr marL="598488" lvl="1" indent="-342900">
              <a:buFont typeface="Arial" panose="020B0604020202020204" pitchFamily="34" charset="0"/>
              <a:buChar char="•"/>
            </a:pPr>
            <a:r>
              <a:rPr lang="en-US" dirty="0"/>
              <a:t>Your code runs with user’s permissions</a:t>
            </a:r>
          </a:p>
          <a:p>
            <a:pPr marL="598488" lvl="1" indent="-342900">
              <a:buFont typeface="Arial" panose="020B0604020202020204" pitchFamily="34" charset="0"/>
              <a:buChar char="•"/>
            </a:pPr>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type="body" sz="quarter" idx="12"/>
          </p:nvPr>
        </p:nvSpPr>
        <p:spPr>
          <a:xfrm>
            <a:off x="6170064" y="1435100"/>
            <a:ext cx="5819686" cy="2646878"/>
          </a:xfrm>
        </p:spPr>
        <p:txBody>
          <a:bodyPr/>
          <a:lstStyle/>
          <a:p>
            <a:r>
              <a:rPr lang="en-US" b="1" dirty="0">
                <a:solidFill>
                  <a:srgbClr val="7030A0"/>
                </a:solidFill>
              </a:rPr>
              <a:t>Third Party Embedding</a:t>
            </a:r>
          </a:p>
          <a:p>
            <a:pPr marL="598488" lvl="1" indent="-342900">
              <a:buFont typeface="Arial" panose="020B0604020202020204" pitchFamily="34" charset="0"/>
              <a:buChar char="•"/>
            </a:pPr>
            <a:r>
              <a:rPr lang="en-US" dirty="0"/>
              <a:t>Known as </a:t>
            </a:r>
            <a:r>
              <a:rPr lang="en-US" sz="1800" b="1" dirty="0">
                <a:solidFill>
                  <a:srgbClr val="7030A0"/>
                </a:solidFill>
              </a:rPr>
              <a:t>App-Owns-Data</a:t>
            </a:r>
            <a:r>
              <a:rPr lang="en-US" dirty="0"/>
              <a:t> Model</a:t>
            </a:r>
          </a:p>
          <a:p>
            <a:pPr marL="598488" lvl="1" indent="-342900">
              <a:buFont typeface="Arial" panose="020B0604020202020204" pitchFamily="34" charset="0"/>
              <a:buChar char="•"/>
            </a:pPr>
            <a:r>
              <a:rPr lang="en-US" dirty="0"/>
              <a:t>No users require Power BI license</a:t>
            </a:r>
          </a:p>
          <a:p>
            <a:pPr marL="598488" lvl="1" indent="-342900">
              <a:buFont typeface="Arial" panose="020B0604020202020204" pitchFamily="34" charset="0"/>
              <a:buChar char="•"/>
            </a:pPr>
            <a:r>
              <a:rPr lang="en-US" dirty="0"/>
              <a:t>Useful for commercial applications</a:t>
            </a:r>
          </a:p>
          <a:p>
            <a:pPr marL="598488" lvl="1" indent="-342900">
              <a:buFont typeface="Arial" panose="020B0604020202020204" pitchFamily="34" charset="0"/>
              <a:buChar char="•"/>
            </a:pPr>
            <a:r>
              <a:rPr lang="en-US" dirty="0"/>
              <a:t>App authenticates with master user account</a:t>
            </a:r>
          </a:p>
          <a:p>
            <a:pPr marL="598488" lvl="1" indent="-342900">
              <a:buFont typeface="Arial" panose="020B0604020202020204" pitchFamily="34" charset="0"/>
              <a:buChar char="•"/>
            </a:pPr>
            <a:r>
              <a:rPr lang="en-US" dirty="0"/>
              <a:t>Your code runs with admin permissions</a:t>
            </a:r>
          </a:p>
          <a:p>
            <a:pPr marL="598488" lvl="1" indent="-342900">
              <a:buFont typeface="Arial" panose="020B0604020202020204" pitchFamily="34" charset="0"/>
              <a:buChar char="•"/>
            </a:pPr>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223804" y="4346785"/>
            <a:ext cx="4423069" cy="1968807"/>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rPr>
                <a:t>First Party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Browser</a:t>
              </a:r>
              <a:endParaRPr lang="en-US" sz="11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3333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Azure AD Access Token</a:t>
              </a:r>
            </a:p>
            <a:p>
              <a:pPr algn="ctr" defTabSz="932472" fontAlgn="base">
                <a:spcBef>
                  <a:spcPct val="0"/>
                </a:spcBef>
                <a:spcAft>
                  <a:spcPct val="0"/>
                </a:spcAft>
              </a:pPr>
              <a:r>
                <a:rPr lang="en-US" sz="500" i="1" dirty="0">
                  <a:gradFill>
                    <a:gsLst>
                      <a:gs pos="0">
                        <a:srgbClr val="FFFFFF"/>
                      </a:gs>
                      <a:gs pos="100000">
                        <a:srgbClr val="FFFFFF"/>
                      </a:gs>
                    </a:gsLst>
                    <a:lin ang="5400000" scaled="0"/>
                  </a:gradFill>
                  <a:ea typeface="Segoe UI" pitchFamily="34" charset="0"/>
                  <a:cs typeface="Segoe UI" pitchFamily="34" charset="0"/>
                </a:rPr>
                <a:t>for the current user</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75653" y="4346786"/>
            <a:ext cx="4423066" cy="1968806"/>
            <a:chOff x="6723726" y="4472480"/>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23726" y="4472480"/>
              <a:ext cx="4235064" cy="18851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rPr>
                <a:t>Third Party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Browser</a:t>
              </a:r>
              <a:endParaRPr lang="en-US" sz="11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66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Power BI Embed Token</a:t>
              </a:r>
            </a:p>
            <a:p>
              <a:pPr algn="ctr" defTabSz="932472" fontAlgn="base">
                <a:spcBef>
                  <a:spcPct val="0"/>
                </a:spcBef>
                <a:spcAft>
                  <a:spcPct val="0"/>
                </a:spcAft>
              </a:pPr>
              <a:r>
                <a:rPr lang="en-US" sz="500" i="1" dirty="0">
                  <a:gradFill>
                    <a:gsLst>
                      <a:gs pos="0">
                        <a:srgbClr val="FFFFFF"/>
                      </a:gs>
                      <a:gs pos="100000">
                        <a:srgbClr val="FFFFFF"/>
                      </a:gs>
                    </a:gsLst>
                    <a:lin ang="5400000" scaled="0"/>
                  </a:gradFill>
                  <a:ea typeface="Segoe UI" pitchFamily="34" charset="0"/>
                  <a:cs typeface="Segoe UI" pitchFamily="34" charset="0"/>
                </a:rPr>
                <a:t>for one specific report</a:t>
              </a:r>
            </a:p>
          </p:txBody>
        </p:sp>
      </p:grpSp>
    </p:spTree>
    <p:extLst>
      <p:ext uri="{BB962C8B-B14F-4D97-AF65-F5344CB8AC3E}">
        <p14:creationId xmlns:p14="http://schemas.microsoft.com/office/powerpoint/2010/main" val="1817356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Embeddable Resources</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r>
              <a:rPr lang="en-US" dirty="0"/>
              <a:t>Reports</a:t>
            </a:r>
          </a:p>
          <a:p>
            <a:r>
              <a:rPr lang="en-US" dirty="0"/>
              <a:t>Dashboards</a:t>
            </a:r>
          </a:p>
          <a:p>
            <a:r>
              <a:rPr lang="en-US" dirty="0"/>
              <a:t>Dashboard Tiles</a:t>
            </a:r>
          </a:p>
          <a:p>
            <a:r>
              <a:rPr lang="en-US" dirty="0"/>
              <a:t>New Reports</a:t>
            </a:r>
          </a:p>
          <a:p>
            <a:r>
              <a:rPr lang="en-US" dirty="0"/>
              <a:t>Q&amp;A Experience</a:t>
            </a:r>
          </a:p>
          <a:p>
            <a:r>
              <a:rPr lang="en-US" dirty="0"/>
              <a:t>Visuals in custom layout</a:t>
            </a:r>
          </a:p>
        </p:txBody>
      </p:sp>
    </p:spTree>
    <p:extLst>
      <p:ext uri="{BB962C8B-B14F-4D97-AF65-F5344CB8AC3E}">
        <p14:creationId xmlns:p14="http://schemas.microsoft.com/office/powerpoint/2010/main" val="20888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923330"/>
          </a:xfrm>
        </p:spPr>
        <p:txBody>
          <a:bodyPr/>
          <a:lstStyle/>
          <a:p>
            <a:r>
              <a:rPr lang="en-US" b="1" dirty="0"/>
              <a:t>Exploring the Embeddable Resources available with Power BI embedding</a:t>
            </a:r>
          </a:p>
        </p:txBody>
      </p:sp>
      <p:pic>
        <p:nvPicPr>
          <p:cNvPr id="12" name="Picture Placeholder 11">
            <a:extLst>
              <a:ext uri="{FF2B5EF4-FFF2-40B4-BE49-F238E27FC236}">
                <a16:creationId xmlns:a16="http://schemas.microsoft.com/office/drawing/2014/main" id="{C3DFD27E-92F2-4046-B2BE-8320D5473710}"/>
              </a:ext>
            </a:extLst>
          </p:cNvPr>
          <p:cNvPicPr>
            <a:picLocks noGrp="1" noChangeAspect="1"/>
          </p:cNvPicPr>
          <p:nvPr>
            <p:ph type="pic" sz="quarter" idx="11"/>
          </p:nvPr>
        </p:nvPicPr>
        <p:blipFill>
          <a:blip r:embed="rId2"/>
          <a:srcRect l="21875" r="21875"/>
          <a:stretch>
            <a:fillRect/>
          </a:stretch>
        </p:blipFill>
        <p:spPr/>
      </p:pic>
    </p:spTree>
    <p:extLst>
      <p:ext uri="{BB962C8B-B14F-4D97-AF65-F5344CB8AC3E}">
        <p14:creationId xmlns:p14="http://schemas.microsoft.com/office/powerpoint/2010/main" val="2931102526"/>
      </p:ext>
    </p:extLst>
  </p:cSld>
  <p:clrMapOvr>
    <a:masterClrMapping/>
  </p:clrMapOvr>
  <p:transition>
    <p:fade/>
  </p:transition>
</p:sld>
</file>

<file path=ppt/theme/theme1.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C556475800E041849D4BBBB66FB3F4" ma:contentTypeVersion="6" ma:contentTypeDescription="Create a new document." ma:contentTypeScope="" ma:versionID="24d7f871d317b3ca938df36cdcc78b2c">
  <xsd:schema xmlns:xsd="http://www.w3.org/2001/XMLSchema" xmlns:xs="http://www.w3.org/2001/XMLSchema" xmlns:p="http://schemas.microsoft.com/office/2006/metadata/properties" xmlns:ns2="76470703-109e-404a-91e0-9dc60dd63c24" xmlns:ns3="b13370f0-5e21-40ab-8d58-4661034e03dc" targetNamespace="http://schemas.microsoft.com/office/2006/metadata/properties" ma:root="true" ma:fieldsID="92cdeabbebaf108a3055427e24c30aff" ns2:_="" ns3:_="">
    <xsd:import namespace="76470703-109e-404a-91e0-9dc60dd63c24"/>
    <xsd:import namespace="b13370f0-5e21-40ab-8d58-4661034e03d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70703-109e-404a-91e0-9dc60dd63c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3370f0-5e21-40ab-8d58-4661034e03d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9822409-1AA5-417D-88CB-E3EA14F55C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70703-109e-404a-91e0-9dc60dd63c24"/>
    <ds:schemaRef ds:uri="b13370f0-5e21-40ab-8d58-4661034e03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http://purl.org/dc/terms/"/>
    <ds:schemaRef ds:uri="http://schemas.microsoft.com/office/2006/documentManagement/types"/>
    <ds:schemaRef ds:uri="76470703-109e-404a-91e0-9dc60dd63c24"/>
    <ds:schemaRef ds:uri="b13370f0-5e21-40ab-8d58-4661034e03dc"/>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Business_Application_Summit_16x9_Template_v03</Template>
  <TotalTime>1982</TotalTime>
  <Words>3386</Words>
  <Application>Microsoft Office PowerPoint</Application>
  <PresentationFormat>Widescreen</PresentationFormat>
  <Paragraphs>508</Paragraphs>
  <Slides>69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Arial Black</vt:lpstr>
      <vt:lpstr>Consolas</vt:lpstr>
      <vt:lpstr>Lucida Console</vt:lpstr>
      <vt:lpstr>Segoe UI</vt:lpstr>
      <vt:lpstr>Segoe UI Light</vt:lpstr>
      <vt:lpstr>Segoe UI Semibold</vt:lpstr>
      <vt:lpstr>Segoe UI Semilight</vt:lpstr>
      <vt:lpstr>Wingdings</vt:lpstr>
      <vt:lpstr>5_50191_Microsoft_Business_Application_Summit</vt:lpstr>
      <vt:lpstr>PowerPoint Presentation</vt:lpstr>
      <vt:lpstr>Embed Microsoft Power BI visual analytics into your application</vt:lpstr>
      <vt:lpstr>Code and Slides for this Session</vt:lpstr>
      <vt:lpstr>Agenda</vt:lpstr>
      <vt:lpstr>The Power BI Service – Who Is It For?</vt:lpstr>
      <vt:lpstr>Power BI Embedding – The Big Picture</vt:lpstr>
      <vt:lpstr>First Party Embedding versus Third Party Embedding</vt:lpstr>
      <vt:lpstr>Embeddable Resources</vt:lpstr>
      <vt:lpstr>Demo Time</vt:lpstr>
      <vt:lpstr>Agenda</vt:lpstr>
      <vt:lpstr>Solution Deployment using App Workspaces</vt:lpstr>
      <vt:lpstr>Adding Content to a Power BI App Workspace</vt:lpstr>
      <vt:lpstr>Working with Power BI Desktop</vt:lpstr>
      <vt:lpstr>Power BI Desktop Projects and PBIX Files</vt:lpstr>
      <vt:lpstr>Division of Labor with Power BI Embedding</vt:lpstr>
      <vt:lpstr>Demo Time</vt:lpstr>
      <vt:lpstr>Agenda</vt:lpstr>
      <vt:lpstr>Dedicated Capacities</vt:lpstr>
      <vt:lpstr>Power BI Licensing Though Office 365 </vt:lpstr>
      <vt:lpstr>Premium Capacity Nodes</vt:lpstr>
      <vt:lpstr>Managing Premium Capacities</vt:lpstr>
      <vt:lpstr>Associating App Workspaces with a Capacity</vt:lpstr>
      <vt:lpstr>Creating the Power BI Embedded Service</vt:lpstr>
      <vt:lpstr>PowerPoint Presentation</vt:lpstr>
      <vt:lpstr>Managing Power BI Embedded Capacities</vt:lpstr>
      <vt:lpstr>PBI Capacity SKU Decoder Ring</vt:lpstr>
      <vt:lpstr>Agenda</vt:lpstr>
      <vt:lpstr>Understanding Authentication with Azure AD</vt:lpstr>
      <vt:lpstr>Power BI Embedding Onboarding Experience Tool https://app.powerbi.com/embedsetup </vt:lpstr>
      <vt:lpstr>App-Owns-Data Experience – Step 1</vt:lpstr>
      <vt:lpstr>App-Owns-Data Experience – Step 2</vt:lpstr>
      <vt:lpstr>What Just Happened?</vt:lpstr>
      <vt:lpstr>App-Owns-Data Experience – Step 3</vt:lpstr>
      <vt:lpstr>App-Owns-Data Experience – Step 4</vt:lpstr>
      <vt:lpstr>What Just Happened?</vt:lpstr>
      <vt:lpstr>App-Owns-Data Experience – Step 5</vt:lpstr>
      <vt:lpstr>Granting Permissions to the App</vt:lpstr>
      <vt:lpstr>All Great Experiences Must Come to an End</vt:lpstr>
      <vt:lpstr>User-Owns-Data Onboarding Experience</vt:lpstr>
      <vt:lpstr>Demo Time</vt:lpstr>
      <vt:lpstr>Agenda</vt:lpstr>
      <vt:lpstr>The Power BI Service API</vt:lpstr>
      <vt:lpstr>App Configuration Data for AAD Authentication</vt:lpstr>
      <vt:lpstr>Getting an Access Token for the Master User</vt:lpstr>
      <vt:lpstr>Initializing an Instance of PowerBIClient</vt:lpstr>
      <vt:lpstr>Report and Dataset Info</vt:lpstr>
      <vt:lpstr>Getting the Data for First Party Report Embedding</vt:lpstr>
      <vt:lpstr>Embed Tokens</vt:lpstr>
      <vt:lpstr>Getting the Data for Third Party Report Embedding</vt:lpstr>
      <vt:lpstr>Getting the Data for Dashboard Embedding</vt:lpstr>
      <vt:lpstr>Getting the Data for Dashboard Tile Embedding</vt:lpstr>
      <vt:lpstr>Getting the Data for New Report Embedding</vt:lpstr>
      <vt:lpstr>Getting the Data for Q&amp;A Experience Embedding</vt:lpstr>
      <vt:lpstr>Agenda</vt:lpstr>
      <vt:lpstr>Power BI JavaScript API (powerbi.js)</vt:lpstr>
      <vt:lpstr>Hello World with Power BI Embedding</vt:lpstr>
      <vt:lpstr>Embedded Report Configuration Options</vt:lpstr>
      <vt:lpstr>PowerBiEmbeddedScratchpad Sample</vt:lpstr>
      <vt:lpstr>Demo Time</vt:lpstr>
      <vt:lpstr>Report Embedding Architecture</vt:lpstr>
      <vt:lpstr>Post Message Communications Flow</vt:lpstr>
      <vt:lpstr>A Promise-based Programming Model</vt:lpstr>
      <vt:lpstr>Executing Commands on a Report Object</vt:lpstr>
      <vt:lpstr>Handling Report Events</vt:lpstr>
      <vt:lpstr>Embedding a New Report</vt:lpstr>
      <vt:lpstr>New Report with SaveAs Redirect</vt:lpstr>
      <vt:lpstr>Embedding the Q&amp;A Experience</vt:lpstr>
      <vt:lpstr>Summary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 Summit</dc:subject>
  <dc:creator>Andrew Buswell</dc:creator>
  <cp:keywords/>
  <dc:description/>
  <cp:lastModifiedBy>Ted Pattison</cp:lastModifiedBy>
  <cp:revision>75</cp:revision>
  <dcterms:created xsi:type="dcterms:W3CDTF">2018-06-07T21:14:57Z</dcterms:created>
  <dcterms:modified xsi:type="dcterms:W3CDTF">2018-07-24T17:00:25Z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0x01010044C556475800E041849D4BBBB66FB3F4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